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notesSlides/notesSlide2.xml" ContentType="application/vnd.openxmlformats-officedocument.presentationml.notesSlide+xml"/>
  <Override PartName="/ppt/media/image27.jpeg" ContentType="image/jpeg"/>
  <Override PartName="/ppt/notesSlides/notesSlide3.xml" ContentType="application/vnd.openxmlformats-officedocument.presentationml.notesSlide+xml"/>
  <Override PartName="/ppt/media/image28.jpeg" ContentType="image/jpeg"/>
  <Override PartName="/ppt/notesSlides/notesSlide4.xml" ContentType="application/vnd.openxmlformats-officedocument.presentationml.notesSlide+xml"/>
  <Override PartName="/ppt/media/image29.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0.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1.jpeg" ContentType="image/jpeg"/>
  <Override PartName="/ppt/media/image32.jpeg" ContentType="image/jpeg"/>
  <Override PartName="/ppt/notesSlides/notesSlide9.xml" ContentType="application/vnd.openxmlformats-officedocument.presentationml.notesSlide+xml"/>
  <Override PartName="/ppt/media/image33.jpeg" ContentType="image/jpeg"/>
  <Override PartName="/ppt/media/image34.jpeg" ContentType="image/jpeg"/>
  <Override PartName="/ppt/notesSlides/notesSlide10.xml" ContentType="application/vnd.openxmlformats-officedocument.presentationml.notesSlide+xml"/>
  <Override PartName="/ppt/media/image35.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6.jpeg" ContentType="image/jpeg"/>
  <Override PartName="/ppt/notesSlides/notesSlide13.xml" ContentType="application/vnd.openxmlformats-officedocument.presentationml.notesSlide+xml"/>
  <Override PartName="/ppt/media/image37.jpeg" ContentType="image/jpeg"/>
  <Override PartName="/ppt/notesSlides/notesSlide14.xml" ContentType="application/vnd.openxmlformats-officedocument.presentationml.notesSlide+xml"/>
  <Override PartName="/ppt/media/image38.jpeg" ContentType="image/jpeg"/>
  <Override PartName="/ppt/notesSlides/notesSlide15.xml" ContentType="application/vnd.openxmlformats-officedocument.presentationml.notesSlide+xml"/>
  <Override PartName="/ppt/media/image39.jpeg" ContentType="image/jpeg"/>
  <Override PartName="/ppt/notesSlides/notesSlide16.xml" ContentType="application/vnd.openxmlformats-officedocument.presentationml.notesSlide+xml"/>
  <Override PartName="/ppt/media/image40.jpeg" ContentType="image/jpeg"/>
  <Override PartName="/ppt/notesSlides/notesSlide17.xml" ContentType="application/vnd.openxmlformats-officedocument.presentationml.notesSlide+xml"/>
  <Override PartName="/ppt/media/image41.jpeg" ContentType="image/jpeg"/>
  <Override PartName="/ppt/notesSlides/notesSlide18.xml" ContentType="application/vnd.openxmlformats-officedocument.presentationml.notesSlide+xml"/>
  <Override PartName="/ppt/media/image42.jpeg" ContentType="image/jpeg"/>
  <Override PartName="/ppt/notesSlides/notesSlide19.xml" ContentType="application/vnd.openxmlformats-officedocument.presentationml.notesSlide+xml"/>
  <Override PartName="/ppt/media/image43.jpeg" ContentType="image/jpeg"/>
  <Override PartName="/ppt/notesSlides/notesSlide20.xml" ContentType="application/vnd.openxmlformats-officedocument.presentationml.notesSlide+xml"/>
  <Override PartName="/ppt/media/image44.jpeg" ContentType="image/jpeg"/>
  <Override PartName="/ppt/notesSlides/notesSlide21.xml" ContentType="application/vnd.openxmlformats-officedocument.presentationml.notesSlide+xml"/>
  <Override PartName="/ppt/media/image45.jpeg" ContentType="image/jpeg"/>
  <Override PartName="/ppt/notesSlides/notesSlide22.xml" ContentType="application/vnd.openxmlformats-officedocument.presentationml.notesSlide+xml"/>
  <Override PartName="/ppt/media/image46.jpeg" ContentType="image/jpeg"/>
  <Override PartName="/ppt/notesSlides/notesSlide23.xml" ContentType="application/vnd.openxmlformats-officedocument.presentationml.notesSlide+xml"/>
  <Override PartName="/ppt/media/image47.jpeg" ContentType="image/jpeg"/>
  <Override PartName="/ppt/notesSlides/notesSlide24.xml" ContentType="application/vnd.openxmlformats-officedocument.presentationml.notesSlide+xml"/>
  <Override PartName="/ppt/media/image48.jpeg" ContentType="image/jpeg"/>
  <Override PartName="/ppt/notesSlides/notesSlide25.xml" ContentType="application/vnd.openxmlformats-officedocument.presentationml.notesSlide+xml"/>
  <Override PartName="/ppt/media/image49.jpeg" ContentType="image/jpeg"/>
  <Override PartName="/ppt/notesSlides/notesSlide26.xml" ContentType="application/vnd.openxmlformats-officedocument.presentationml.notesSlide+xml"/>
  <Override PartName="/ppt/media/image50.jpeg" ContentType="image/jpeg"/>
  <Override PartName="/ppt/notesSlides/notesSlide27.xml" ContentType="application/vnd.openxmlformats-officedocument.presentationml.notesSlide+xml"/>
  <Override PartName="/ppt/media/image51.jpeg" ContentType="image/jpeg"/>
  <Override PartName="/ppt/notesSlides/notesSlide28.xml" ContentType="application/vnd.openxmlformats-officedocument.presentationml.notesSlide+xml"/>
  <Override PartName="/ppt/media/image5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50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50.7 Experimental Evidence Supports Second-Male Advantage in </a:t>
            </a:r>
            <a:r>
              <a:rPr i="1"/>
              <a:t>Drosophila</a:t>
            </a:r>
            <a: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50.8 Snails Stab with Love Darts.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50.8 Snails Stab with Love Darts.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sldImg"/>
          </p:nvPr>
        </p:nvSpPr>
        <p:spPr>
          <a:prstGeom prst="rect">
            <a:avLst/>
          </a:prstGeom>
        </p:spPr>
        <p:txBody>
          <a:bodyPr/>
          <a:lstStyle/>
          <a:p>
            <a:pPr/>
          </a:p>
        </p:txBody>
      </p:sp>
      <p:sp>
        <p:nvSpPr>
          <p:cNvPr id="651" name="Shape 65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50.9 Ovoviviparity Has Evolved More than Once in </a:t>
            </a:r>
            <a:r>
              <a:rPr i="1"/>
              <a:t>Sceloporus</a:t>
            </a:r>
            <a:r>
              <a:t> Lizards.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50.11 The Reproductive Tract in a Human Male Produces, Stores, and Transports Sperm.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50.1 Accessory Fluids in Human Semen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50.12 All Birds Are Oviparous.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50.13 The Reproductive Tract in a Human Female Produces Eggs and Nurtures the Embryo and Fetus.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sldImg"/>
          </p:nvPr>
        </p:nvSpPr>
        <p:spPr>
          <a:prstGeom prst="rect">
            <a:avLst/>
          </a:prstGeom>
        </p:spPr>
        <p:txBody>
          <a:bodyPr/>
          <a:lstStyle/>
          <a:p>
            <a:pPr/>
          </a:p>
        </p:txBody>
      </p:sp>
      <p:sp>
        <p:nvSpPr>
          <p:cNvPr id="816" name="Shape 81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50.14 Female Spotted Hyenas Have Enlarged Clitori.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50.15 In Humans, Puberty Is Triggered by Hormones from the Hypothalamus and Pituitary.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 Mechanisms of Asexual Reproduction in Animals Are Diverse.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hape 886"/>
          <p:cNvSpPr/>
          <p:nvPr>
            <p:ph type="sldImg"/>
          </p:nvPr>
        </p:nvSpPr>
        <p:spPr>
          <a:prstGeom prst="rect">
            <a:avLst/>
          </a:prstGeom>
        </p:spPr>
        <p:txBody>
          <a:bodyPr/>
          <a:lstStyle/>
          <a:p>
            <a:pPr/>
          </a:p>
        </p:txBody>
      </p:sp>
      <p:sp>
        <p:nvSpPr>
          <p:cNvPr id="887" name="Shape 88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50.16 The Menstrual Cycle Consists of a Follicular Phase and a Luteal Phase.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50.17 Hormones Regulate Events in the Human Menstrual Cycle.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2" name="Shape 962"/>
          <p:cNvSpPr/>
          <p:nvPr>
            <p:ph type="sldImg"/>
          </p:nvPr>
        </p:nvSpPr>
        <p:spPr>
          <a:prstGeom prst="rect">
            <a:avLst/>
          </a:prstGeom>
        </p:spPr>
        <p:txBody>
          <a:bodyPr/>
          <a:lstStyle/>
          <a:p>
            <a:pPr/>
          </a:p>
        </p:txBody>
      </p:sp>
      <p:sp>
        <p:nvSpPr>
          <p:cNvPr id="963" name="Shape 96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50.18 Complex Interactions among Hormones Regulate the Menstrual Cycle.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6" name="Shape 976"/>
          <p:cNvSpPr/>
          <p:nvPr>
            <p:ph type="sldImg"/>
          </p:nvPr>
        </p:nvSpPr>
        <p:spPr>
          <a:prstGeom prst="rect">
            <a:avLst/>
          </a:prstGeom>
        </p:spPr>
        <p:txBody>
          <a:bodyPr/>
          <a:lstStyle/>
          <a:p>
            <a:pPr/>
          </a:p>
        </p:txBody>
      </p:sp>
      <p:sp>
        <p:nvSpPr>
          <p:cNvPr id="977" name="Shape 97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50.2 Comparing Methods of Birth Control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9" name="Shape 999"/>
          <p:cNvSpPr/>
          <p:nvPr>
            <p:ph type="sldImg"/>
          </p:nvPr>
        </p:nvSpPr>
        <p:spPr>
          <a:prstGeom prst="rect">
            <a:avLst/>
          </a:prstGeom>
        </p:spPr>
        <p:txBody>
          <a:bodyPr/>
          <a:lstStyle/>
          <a:p>
            <a:pPr/>
          </a:p>
        </p:txBody>
      </p:sp>
      <p:sp>
        <p:nvSpPr>
          <p:cNvPr id="1000" name="Shape 100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50.19 Marsupials Trade a Long Gestation Period for a Long Lactation Period.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5" name="Shape 1035"/>
          <p:cNvSpPr/>
          <p:nvPr>
            <p:ph type="sldImg"/>
          </p:nvPr>
        </p:nvSpPr>
        <p:spPr>
          <a:prstGeom prst="rect">
            <a:avLst/>
          </a:prstGeom>
        </p:spPr>
        <p:txBody>
          <a:bodyPr/>
          <a:lstStyle/>
          <a:p>
            <a:pPr/>
          </a:p>
        </p:txBody>
      </p:sp>
      <p:sp>
        <p:nvSpPr>
          <p:cNvPr id="1036" name="Shape 103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50.20 Development of the Human Fetus Can Be Divided into Three Trimesters.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0" name="Shape 1060"/>
          <p:cNvSpPr/>
          <p:nvPr>
            <p:ph type="sldImg"/>
          </p:nvPr>
        </p:nvSpPr>
        <p:spPr>
          <a:prstGeom prst="rect">
            <a:avLst/>
          </a:prstGeom>
        </p:spPr>
        <p:txBody>
          <a:bodyPr/>
          <a:lstStyle/>
          <a:p>
            <a:pPr/>
          </a:p>
        </p:txBody>
      </p:sp>
      <p:sp>
        <p:nvSpPr>
          <p:cNvPr id="1061" name="Shape 106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50.22 Patients with Fetal Alcohol Syndrome Have Reduced Brain Size.</a:t>
            </a:r>
          </a:p>
          <a:p>
            <a:pPr defTabSz="914400">
              <a:lnSpc>
                <a:spcPct val="100000"/>
              </a:lnSpc>
              <a:spcBef>
                <a:spcPts val="400"/>
              </a:spcBef>
              <a:defRPr sz="1200">
                <a:latin typeface="Times New Roman"/>
                <a:ea typeface="Times New Roman"/>
                <a:cs typeface="Times New Roman"/>
                <a:sym typeface="Times New Roman"/>
              </a:defRPr>
            </a:pPr>
            <a:r>
              <a:t>© 2000 AAAS http://www.sciencemag.org/content/287/5455/1056.abstract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9" name="Shape 1089"/>
          <p:cNvSpPr/>
          <p:nvPr>
            <p:ph type="sldImg"/>
          </p:nvPr>
        </p:nvSpPr>
        <p:spPr>
          <a:prstGeom prst="rect">
            <a:avLst/>
          </a:prstGeom>
        </p:spPr>
        <p:txBody>
          <a:bodyPr/>
          <a:lstStyle/>
          <a:p>
            <a:pPr/>
          </a:p>
        </p:txBody>
      </p:sp>
      <p:sp>
        <p:nvSpPr>
          <p:cNvPr id="1090" name="Shape 109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50.23 Human Birth Occurs in Three Stages.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8" name="Shape 1108"/>
          <p:cNvSpPr/>
          <p:nvPr>
            <p:ph type="sldImg"/>
          </p:nvPr>
        </p:nvSpPr>
        <p:spPr>
          <a:prstGeom prst="rect">
            <a:avLst/>
          </a:prstGeom>
        </p:spPr>
        <p:txBody>
          <a:bodyPr/>
          <a:lstStyle/>
          <a:p>
            <a:pPr/>
          </a:p>
        </p:txBody>
      </p:sp>
      <p:sp>
        <p:nvSpPr>
          <p:cNvPr id="1109" name="Shape 110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50.24 Maternal Mortality in Childbirth Has Decreased Dramatically.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50.2 Female </a:t>
            </a:r>
            <a:r>
              <a:rPr i="1"/>
              <a:t>Daphnia</a:t>
            </a:r>
            <a:r>
              <a:t> Can Produce Eggs by Parthenogenesis.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50.3 In </a:t>
            </a:r>
            <a:r>
              <a:rPr i="1"/>
              <a:t>Daphnia</a:t>
            </a:r>
            <a:r>
              <a:t>, Environmental Cues Signal the Switch from Asexual to Sexual Reproduction.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50.3 In </a:t>
            </a:r>
            <a:r>
              <a:rPr i="1"/>
              <a:t>Daphnia</a:t>
            </a:r>
            <a:r>
              <a:t>, Environmental Cues Signal the Switch from Asexual to Sexual Reproduction.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50.4 Gametogenesis in Sexually Reproducing Animals Produces Sperm or Eggs via Meiosis.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50.4 Gametogenesis in Sexually Reproducing Animals Produces Sperm or Eggs via Meiosis.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50.5 Mammalian Sperm Are Specialized for Motility and Fusing with an Egg Cell.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50.6 Eggs Are Surrounded by Protective Structures.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vl1pPr>
          </a:lstStyle>
          <a:p>
            <a:pPr/>
            <a:r>
              <a:t>–Johnny Appleseed</a:t>
            </a:r>
          </a:p>
        </p:txBody>
      </p:sp>
      <p:sp>
        <p:nvSpPr>
          <p:cNvPr id="94" name="Shape 94"/>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1" y="9460087"/>
            <a:ext cx="4118189" cy="302861"/>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8951340" y="8864143"/>
            <a:ext cx="368768" cy="351999"/>
          </a:xfrm>
          <a:prstGeom prst="rect">
            <a:avLst/>
          </a:prstGeom>
        </p:spPr>
        <p:txBody>
          <a:bodyPr lIns="65022" tIns="65022" rIns="65022" bIns="65022"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2" y="9429891"/>
            <a:ext cx="978521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8951340" y="8864143"/>
            <a:ext cx="368768" cy="351999"/>
          </a:xfrm>
          <a:prstGeom prst="rect">
            <a:avLst/>
          </a:prstGeom>
        </p:spPr>
        <p:txBody>
          <a:bodyPr lIns="65022" tIns="65022" rIns="65022" bIns="65022"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33" name="Shape 133"/>
          <p:cNvSpPr/>
          <p:nvPr>
            <p:ph type="title"/>
          </p:nvPr>
        </p:nvSpPr>
        <p:spPr>
          <a:xfrm>
            <a:off x="685800" y="2130425"/>
            <a:ext cx="7772400" cy="1470025"/>
          </a:xfrm>
          <a:prstGeom prst="rect">
            <a:avLst/>
          </a:prstGeom>
        </p:spPr>
        <p:txBody>
          <a:bodyPr lIns="45719" tIns="45719" rIns="45719" bIns="45719"/>
          <a:lstStyle>
            <a:lvl1pPr defTabSz="914400">
              <a:defRPr sz="4400">
                <a:latin typeface="Calibri"/>
                <a:ea typeface="Calibri"/>
                <a:cs typeface="Calibri"/>
                <a:sym typeface="Calibri"/>
              </a:defRPr>
            </a:lvl1pPr>
          </a:lstStyle>
          <a:p>
            <a:pPr/>
            <a:r>
              <a:t>Title Text</a:t>
            </a:r>
          </a:p>
        </p:txBody>
      </p:sp>
      <p:sp>
        <p:nvSpPr>
          <p:cNvPr id="134" name="Shape 134"/>
          <p:cNvSpPr/>
          <p:nvPr>
            <p:ph type="body" sz="quarter" idx="1"/>
          </p:nvPr>
        </p:nvSpPr>
        <p:spPr>
          <a:xfrm>
            <a:off x="1371600" y="3886200"/>
            <a:ext cx="6400800" cy="1752600"/>
          </a:xfrm>
          <a:prstGeom prst="rect">
            <a:avLst/>
          </a:prstGeom>
        </p:spPr>
        <p:txBody>
          <a:bodyPr lIns="45719" tIns="45719" rIns="45719" bIns="45719" anchor="t"/>
          <a:lstStyle>
            <a:lvl1pPr marL="0" indent="0" algn="ctr" defTabSz="914400">
              <a:spcBef>
                <a:spcPts val="700"/>
              </a:spcBef>
              <a:buSzTx/>
              <a:buNone/>
              <a:defRPr sz="3200">
                <a:solidFill>
                  <a:srgbClr val="888888"/>
                </a:solidFill>
                <a:latin typeface="Calibri"/>
                <a:ea typeface="Calibri"/>
                <a:cs typeface="Calibri"/>
                <a:sym typeface="Calibri"/>
              </a:defRPr>
            </a:lvl1pPr>
            <a:lvl2pPr marL="0" indent="457200" algn="ctr" defTabSz="914400">
              <a:spcBef>
                <a:spcPts val="700"/>
              </a:spcBef>
              <a:buSzTx/>
              <a:buNone/>
              <a:defRPr sz="3200">
                <a:solidFill>
                  <a:srgbClr val="888888"/>
                </a:solidFill>
                <a:latin typeface="Calibri"/>
                <a:ea typeface="Calibri"/>
                <a:cs typeface="Calibri"/>
                <a:sym typeface="Calibri"/>
              </a:defRPr>
            </a:lvl2pPr>
            <a:lvl3pPr marL="0" indent="914400" algn="ctr" defTabSz="914400">
              <a:spcBef>
                <a:spcPts val="700"/>
              </a:spcBef>
              <a:buSzTx/>
              <a:buNone/>
              <a:defRPr sz="3200">
                <a:solidFill>
                  <a:srgbClr val="888888"/>
                </a:solidFill>
                <a:latin typeface="Calibri"/>
                <a:ea typeface="Calibri"/>
                <a:cs typeface="Calibri"/>
                <a:sym typeface="Calibri"/>
              </a:defRPr>
            </a:lvl3pPr>
            <a:lvl4pPr marL="0" indent="1371600" algn="ctr" defTabSz="914400">
              <a:spcBef>
                <a:spcPts val="700"/>
              </a:spcBef>
              <a:buSzTx/>
              <a:buNone/>
              <a:defRPr sz="3200">
                <a:solidFill>
                  <a:srgbClr val="888888"/>
                </a:solidFill>
                <a:latin typeface="Calibri"/>
                <a:ea typeface="Calibri"/>
                <a:cs typeface="Calibri"/>
                <a:sym typeface="Calibri"/>
              </a:defRPr>
            </a:lvl4pPr>
            <a:lvl5pPr marL="0" indent="1828800" algn="ctr" defTabSz="914400">
              <a:spcBef>
                <a:spcPts val="700"/>
              </a:spcBef>
              <a:buSzTx/>
              <a:buNone/>
              <a:defRPr sz="32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sldNum" sz="quarter" idx="2"/>
          </p:nvPr>
        </p:nvSpPr>
        <p:spPr>
          <a:xfrm>
            <a:off x="8428176" y="6404292"/>
            <a:ext cx="258624" cy="269241"/>
          </a:xfrm>
          <a:prstGeom prst="rect">
            <a:avLst/>
          </a:prstGeom>
        </p:spPr>
        <p:txBody>
          <a:bodyPr lIns="45719" tIns="45719" rIns="45719" bIns="45719" anchor="ctr"/>
          <a:lstStyle>
            <a:lvl1pPr algn="r" defTabSz="9144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2"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jpe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jpe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jpe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HumanReproduction.html" TargetMode="External"/><Relationship Id="rId3" Type="http://schemas.openxmlformats.org/officeDocument/2006/relationships/image" Target="../media/image1.pn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7.jpe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8.jpe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9.jpe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1.jpe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2.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 Id="rId3" Type="http://schemas.openxmlformats.org/officeDocument/2006/relationships/image" Target="../media/image8.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 Id="rId3" Type="http://schemas.openxmlformats.org/officeDocument/2006/relationships/image" Target="../media/image1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7.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8.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9.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9.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0.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0.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ppt/slides/HumanGametogenesis.html" TargetMode="External"/><Relationship Id="rId3" Type="http://schemas.openxmlformats.org/officeDocument/2006/relationships/image" Target="../media/image1.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1.jpeg"/><Relationship Id="rId4" Type="http://schemas.openxmlformats.org/officeDocument/2006/relationships/image" Target="../media/image32.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3.jpeg"/><Relationship Id="rId4" Type="http://schemas.openxmlformats.org/officeDocument/2006/relationships/image" Target="../media/image34.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5.jpe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6.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7.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jpe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9.jpe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0.jpe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jpe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jpe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ctrTitle"/>
          </p:nvPr>
        </p:nvSpPr>
        <p:spPr>
          <a:prstGeom prst="rect">
            <a:avLst/>
          </a:prstGeom>
        </p:spPr>
        <p:txBody>
          <a:bodyPr/>
          <a:lstStyle/>
          <a:p>
            <a:pPr/>
            <a:r>
              <a:t>FISH270</a:t>
            </a:r>
          </a:p>
        </p:txBody>
      </p:sp>
      <p:sp>
        <p:nvSpPr>
          <p:cNvPr id="145" name="Shape 145"/>
          <p:cNvSpPr/>
          <p:nvPr>
            <p:ph type="subTitle" sz="quarter" idx="1"/>
          </p:nvPr>
        </p:nvSpPr>
        <p:spPr>
          <a:prstGeom prst="rect">
            <a:avLst/>
          </a:prstGeom>
        </p:spPr>
        <p:txBody>
          <a:bodyPr/>
          <a:lstStyle/>
          <a:p>
            <a:pPr/>
            <a:r>
              <a:t>Lec12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197" name="Shape 197"/>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198" name="image36.jpg"/>
          <p:cNvPicPr>
            <a:picLocks noChangeAspect="1"/>
          </p:cNvPicPr>
          <p:nvPr/>
        </p:nvPicPr>
        <p:blipFill>
          <a:blip r:embed="rId2">
            <a:extLst/>
          </a:blip>
          <a:stretch>
            <a:fillRect/>
          </a:stretch>
        </p:blipFill>
        <p:spPr>
          <a:xfrm>
            <a:off x="381000" y="1701800"/>
            <a:ext cx="12230100" cy="6642100"/>
          </a:xfrm>
          <a:prstGeom prst="rect">
            <a:avLst/>
          </a:prstGeom>
          <a:ln w="12700">
            <a:miter lim="400000"/>
          </a:ln>
        </p:spPr>
      </p:pic>
      <p:sp>
        <p:nvSpPr>
          <p:cNvPr id="199" name="Shape 199"/>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42</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2" name="Shape 862"/>
          <p:cNvSpPr/>
          <p:nvPr>
            <p:ph type="title" idx="4294967295"/>
          </p:nvPr>
        </p:nvSpPr>
        <p:spPr>
          <a:xfrm>
            <a:off x="97083" y="277706"/>
            <a:ext cx="12480999" cy="1169530"/>
          </a:xfrm>
          <a:prstGeom prst="rect">
            <a:avLst/>
          </a:prstGeom>
        </p:spPr>
        <p:txBody>
          <a:bodyPr lIns="0" tIns="0" rIns="0" bIns="0" anchor="t"/>
          <a:lstStyle>
            <a:lvl1pPr algn="l" defTabSz="1287474">
              <a:lnSpc>
                <a:spcPct val="90000"/>
              </a:lnSpc>
              <a:defRPr b="1" sz="4300">
                <a:solidFill>
                  <a:srgbClr val="9D002D"/>
                </a:solidFill>
                <a:latin typeface="Times New Roman"/>
                <a:ea typeface="Times New Roman"/>
                <a:cs typeface="Times New Roman"/>
                <a:sym typeface="Times New Roman"/>
              </a:defRPr>
            </a:lvl1pPr>
          </a:lstStyle>
          <a:p>
            <a:pPr/>
            <a:r>
              <a:t>Hormones Control the Mammalian Menstrual Cycle</a:t>
            </a:r>
          </a:p>
        </p:txBody>
      </p:sp>
      <p:sp>
        <p:nvSpPr>
          <p:cNvPr id="863" name="Shape 863"/>
          <p:cNvSpPr/>
          <p:nvPr>
            <p:ph type="body" idx="4294967295"/>
          </p:nvPr>
        </p:nvSpPr>
        <p:spPr>
          <a:xfrm>
            <a:off x="203198" y="2212621"/>
            <a:ext cx="12480999" cy="7317459"/>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Only humans and other great apes menstruate. Female mammals that do not menstruate have what is called an </a:t>
            </a:r>
            <a:r>
              <a:t>estrous cycle</a:t>
            </a:r>
            <a:endParaRPr b="1"/>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menstrual cycle has two phases:	</a:t>
            </a:r>
            <a:endParaRPr sz="3000"/>
          </a:p>
          <a:p>
            <a:pPr lvl="1" marL="954452" indent="-509952" defTabSz="1300480">
              <a:lnSpc>
                <a:spcPct val="90000"/>
              </a:lnSpc>
              <a:spcBef>
                <a:spcPts val="800"/>
              </a:spcBef>
              <a:buClr>
                <a:srgbClr val="000000"/>
              </a:buClr>
              <a:buSzPct val="100000"/>
              <a:buAutoNum type="arabicPeriod" startAt="1"/>
              <a:defRPr>
                <a:latin typeface="Arial"/>
                <a:ea typeface="Arial"/>
                <a:cs typeface="Arial"/>
                <a:sym typeface="Arial"/>
              </a:defRPr>
            </a:pPr>
            <a:r>
              <a:t>In the </a:t>
            </a:r>
            <a:r>
              <a:rPr b="1"/>
              <a:t>follicular phase</a:t>
            </a:r>
            <a:r>
              <a:t>, which lasts an average of 14 days, the follicle matures and ovulation occurs </a:t>
            </a:r>
          </a:p>
          <a:p>
            <a:pPr lvl="2" marL="1302807" indent="-413807" defTabSz="1300480">
              <a:lnSpc>
                <a:spcPct val="90000"/>
              </a:lnSpc>
              <a:spcBef>
                <a:spcPts val="800"/>
              </a:spcBef>
              <a:buClr>
                <a:srgbClr val="9D002D"/>
              </a:buClr>
              <a:buSzPct val="100000"/>
              <a:buChar char="–"/>
              <a:defRPr sz="3400">
                <a:latin typeface="Arial"/>
                <a:ea typeface="Arial"/>
                <a:cs typeface="Arial"/>
                <a:sym typeface="Arial"/>
              </a:defRPr>
            </a:pPr>
            <a:r>
              <a:t>Primary oocytes undergo meiosis to produce a mature ovum. When the ovum matures, ovulation occurs</a:t>
            </a:r>
          </a:p>
          <a:p>
            <a:pPr lvl="1" marL="954452" indent="-509952" defTabSz="1300480">
              <a:lnSpc>
                <a:spcPct val="90000"/>
              </a:lnSpc>
              <a:spcBef>
                <a:spcPts val="800"/>
              </a:spcBef>
              <a:buClr>
                <a:srgbClr val="000000"/>
              </a:buClr>
              <a:buSzPct val="100000"/>
              <a:buAutoNum type="arabicPeriod" startAt="2"/>
              <a:defRPr>
                <a:latin typeface="Arial"/>
                <a:ea typeface="Arial"/>
                <a:cs typeface="Arial"/>
                <a:sym typeface="Arial"/>
              </a:defRPr>
            </a:pPr>
            <a:r>
              <a:t>During the </a:t>
            </a:r>
            <a:r>
              <a:rPr b="1"/>
              <a:t>luteal phase</a:t>
            </a:r>
            <a:r>
              <a:t>, which also lasts an average of 14 days, a structure called a </a:t>
            </a:r>
            <a:r>
              <a:rPr b="1"/>
              <a:t>corpus luteum </a:t>
            </a:r>
            <a:r>
              <a:t>forms from the ruptured follicle and later degenerates</a:t>
            </a:r>
          </a:p>
        </p:txBody>
      </p:sp>
      <p:sp>
        <p:nvSpPr>
          <p:cNvPr id="864" name="Shape 864"/>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6" name="image31.jpeg"/>
          <p:cNvPicPr>
            <a:picLocks noChangeAspect="1"/>
          </p:cNvPicPr>
          <p:nvPr/>
        </p:nvPicPr>
        <p:blipFill>
          <a:blip r:embed="rId3">
            <a:extLst/>
          </a:blip>
          <a:srcRect l="0" t="0" r="0" b="4066"/>
          <a:stretch>
            <a:fillRect/>
          </a:stretch>
        </p:blipFill>
        <p:spPr>
          <a:xfrm>
            <a:off x="422203" y="2045546"/>
            <a:ext cx="12158135" cy="5432215"/>
          </a:xfrm>
          <a:prstGeom prst="rect">
            <a:avLst/>
          </a:prstGeom>
          <a:ln w="12700">
            <a:miter lim="400000"/>
          </a:ln>
        </p:spPr>
      </p:pic>
      <p:sp>
        <p:nvSpPr>
          <p:cNvPr id="867" name="Shape 867"/>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50.16</a:t>
            </a:r>
          </a:p>
        </p:txBody>
      </p:sp>
      <p:sp>
        <p:nvSpPr>
          <p:cNvPr id="868" name="Shape 868"/>
          <p:cNvSpPr/>
          <p:nvPr/>
        </p:nvSpPr>
        <p:spPr>
          <a:xfrm>
            <a:off x="1975554" y="4497492"/>
            <a:ext cx="19982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FOLLICULAR PHASE</a:t>
            </a:r>
          </a:p>
        </p:txBody>
      </p:sp>
      <p:sp>
        <p:nvSpPr>
          <p:cNvPr id="869" name="Shape 869"/>
          <p:cNvSpPr/>
          <p:nvPr/>
        </p:nvSpPr>
        <p:spPr>
          <a:xfrm>
            <a:off x="6161475" y="3592124"/>
            <a:ext cx="6745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Oviduct</a:t>
            </a:r>
          </a:p>
        </p:txBody>
      </p:sp>
      <p:sp>
        <p:nvSpPr>
          <p:cNvPr id="870" name="Shape 870"/>
          <p:cNvSpPr/>
          <p:nvPr/>
        </p:nvSpPr>
        <p:spPr>
          <a:xfrm>
            <a:off x="4888088" y="2700302"/>
            <a:ext cx="51684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Ovary</a:t>
            </a:r>
          </a:p>
        </p:txBody>
      </p:sp>
      <p:sp>
        <p:nvSpPr>
          <p:cNvPr id="871" name="Shape 871"/>
          <p:cNvSpPr/>
          <p:nvPr/>
        </p:nvSpPr>
        <p:spPr>
          <a:xfrm>
            <a:off x="9006275" y="4549421"/>
            <a:ext cx="151939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LUTEAL PHASE</a:t>
            </a:r>
          </a:p>
        </p:txBody>
      </p:sp>
      <p:sp>
        <p:nvSpPr>
          <p:cNvPr id="872" name="Shape 872"/>
          <p:cNvSpPr/>
          <p:nvPr/>
        </p:nvSpPr>
        <p:spPr>
          <a:xfrm>
            <a:off x="602826" y="6062133"/>
            <a:ext cx="61546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Oocyte</a:t>
            </a:r>
          </a:p>
        </p:txBody>
      </p:sp>
      <p:sp>
        <p:nvSpPr>
          <p:cNvPr id="873" name="Shape 873"/>
          <p:cNvSpPr/>
          <p:nvPr/>
        </p:nvSpPr>
        <p:spPr>
          <a:xfrm>
            <a:off x="1654949" y="6059875"/>
            <a:ext cx="107012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Follicle cells</a:t>
            </a:r>
          </a:p>
        </p:txBody>
      </p:sp>
      <p:sp>
        <p:nvSpPr>
          <p:cNvPr id="874" name="Shape 874"/>
          <p:cNvSpPr/>
          <p:nvPr/>
        </p:nvSpPr>
        <p:spPr>
          <a:xfrm>
            <a:off x="2711591" y="6563359"/>
            <a:ext cx="901874"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Follicle</a:t>
            </a:r>
            <a:endParaRPr b="1">
              <a:latin typeface="Arial"/>
              <a:ea typeface="Arial"/>
              <a:cs typeface="Arial"/>
              <a:sym typeface="Arial"/>
            </a:endParaRPr>
          </a:p>
          <a:p>
            <a:pPr algn="l" defTabSz="1300480">
              <a:defRPr b="1" sz="1400">
                <a:latin typeface="Arial"/>
                <a:ea typeface="Arial"/>
                <a:cs typeface="Arial"/>
                <a:sym typeface="Arial"/>
              </a:defRPr>
            </a:pPr>
            <a:r>
              <a:t>growth</a:t>
            </a:r>
          </a:p>
        </p:txBody>
      </p:sp>
      <p:sp>
        <p:nvSpPr>
          <p:cNvPr id="875" name="Shape 875"/>
          <p:cNvSpPr/>
          <p:nvPr/>
        </p:nvSpPr>
        <p:spPr>
          <a:xfrm flipH="1">
            <a:off x="1246293" y="5741527"/>
            <a:ext cx="115148" cy="329638"/>
          </a:xfrm>
          <a:prstGeom prst="line">
            <a:avLst/>
          </a:prstGeom>
          <a:ln w="25400">
            <a:solidFill>
              <a:srgbClr val="000000"/>
            </a:solidFill>
          </a:ln>
        </p:spPr>
        <p:txBody>
          <a:bodyPr lIns="45718" tIns="45718" rIns="45718" bIns="45718"/>
          <a:lstStyle/>
          <a:p>
            <a:pPr/>
          </a:p>
        </p:txBody>
      </p:sp>
      <p:sp>
        <p:nvSpPr>
          <p:cNvPr id="876" name="Shape 876"/>
          <p:cNvSpPr/>
          <p:nvPr/>
        </p:nvSpPr>
        <p:spPr>
          <a:xfrm>
            <a:off x="1476586" y="5802488"/>
            <a:ext cx="270935" cy="248358"/>
          </a:xfrm>
          <a:prstGeom prst="line">
            <a:avLst/>
          </a:prstGeom>
          <a:ln w="25400">
            <a:solidFill>
              <a:srgbClr val="000000"/>
            </a:solidFill>
          </a:ln>
        </p:spPr>
        <p:txBody>
          <a:bodyPr lIns="45718" tIns="45718" rIns="45718" bIns="45718"/>
          <a:lstStyle/>
          <a:p>
            <a:pPr/>
          </a:p>
        </p:txBody>
      </p:sp>
      <p:sp>
        <p:nvSpPr>
          <p:cNvPr id="877" name="Shape 877"/>
          <p:cNvSpPr/>
          <p:nvPr/>
        </p:nvSpPr>
        <p:spPr>
          <a:xfrm flipH="1">
            <a:off x="2763520" y="5879253"/>
            <a:ext cx="194170" cy="225780"/>
          </a:xfrm>
          <a:prstGeom prst="line">
            <a:avLst/>
          </a:prstGeom>
          <a:ln w="25400">
            <a:solidFill>
              <a:srgbClr val="000000"/>
            </a:solidFill>
          </a:ln>
        </p:spPr>
        <p:txBody>
          <a:bodyPr lIns="45718" tIns="45718" rIns="45718" bIns="45718"/>
          <a:lstStyle/>
          <a:p>
            <a:pPr/>
          </a:p>
        </p:txBody>
      </p:sp>
      <p:sp>
        <p:nvSpPr>
          <p:cNvPr id="878" name="Shape 878"/>
          <p:cNvSpPr/>
          <p:nvPr/>
        </p:nvSpPr>
        <p:spPr>
          <a:xfrm rot="16200000">
            <a:off x="3011875" y="2483554"/>
            <a:ext cx="108375" cy="4723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02"/>
                  <a:pt x="10800" y="227"/>
                </a:cubicBezTo>
                <a:lnTo>
                  <a:pt x="10800" y="10645"/>
                </a:lnTo>
                <a:cubicBezTo>
                  <a:pt x="10800" y="10770"/>
                  <a:pt x="15635" y="10872"/>
                  <a:pt x="21600" y="10872"/>
                </a:cubicBezTo>
                <a:cubicBezTo>
                  <a:pt x="15635" y="10872"/>
                  <a:pt x="10800" y="10974"/>
                  <a:pt x="10800" y="11099"/>
                </a:cubicBezTo>
                <a:lnTo>
                  <a:pt x="10800" y="21373"/>
                </a:lnTo>
                <a:cubicBezTo>
                  <a:pt x="10800" y="21498"/>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879" name="Shape 879"/>
          <p:cNvSpPr/>
          <p:nvPr/>
        </p:nvSpPr>
        <p:spPr>
          <a:xfrm rot="16200000">
            <a:off x="9810043" y="2720621"/>
            <a:ext cx="108375" cy="4276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02"/>
                  <a:pt x="10800" y="227"/>
                </a:cubicBezTo>
                <a:lnTo>
                  <a:pt x="10800" y="10550"/>
                </a:lnTo>
                <a:cubicBezTo>
                  <a:pt x="10800" y="10675"/>
                  <a:pt x="15635" y="10777"/>
                  <a:pt x="21600" y="10777"/>
                </a:cubicBezTo>
                <a:cubicBezTo>
                  <a:pt x="15635" y="10777"/>
                  <a:pt x="10800" y="10879"/>
                  <a:pt x="10800" y="11004"/>
                </a:cubicBezTo>
                <a:lnTo>
                  <a:pt x="10800" y="21373"/>
                </a:lnTo>
                <a:cubicBezTo>
                  <a:pt x="10800" y="21498"/>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880" name="Shape 880"/>
          <p:cNvSpPr/>
          <p:nvPr/>
        </p:nvSpPr>
        <p:spPr>
          <a:xfrm>
            <a:off x="584764" y="6554327"/>
            <a:ext cx="1435708"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Formation of</a:t>
            </a:r>
            <a:endParaRPr b="1">
              <a:latin typeface="Arial"/>
              <a:ea typeface="Arial"/>
              <a:cs typeface="Arial"/>
              <a:sym typeface="Arial"/>
            </a:endParaRPr>
          </a:p>
          <a:p>
            <a:pPr algn="l" defTabSz="1300480">
              <a:defRPr b="1" sz="1400">
                <a:latin typeface="Arial"/>
                <a:ea typeface="Arial"/>
                <a:cs typeface="Arial"/>
                <a:sym typeface="Arial"/>
              </a:defRPr>
            </a:pPr>
            <a:r>
              <a:t>primary oocytes</a:t>
            </a:r>
          </a:p>
          <a:p>
            <a:pPr algn="l" defTabSz="1300480">
              <a:defRPr b="1" sz="1400">
                <a:latin typeface="Arial"/>
                <a:ea typeface="Arial"/>
                <a:cs typeface="Arial"/>
                <a:sym typeface="Arial"/>
              </a:defRPr>
            </a:pPr>
            <a:r>
              <a:t>within follicles</a:t>
            </a:r>
          </a:p>
        </p:txBody>
      </p:sp>
      <p:sp>
        <p:nvSpPr>
          <p:cNvPr id="881" name="Shape 881"/>
          <p:cNvSpPr/>
          <p:nvPr/>
        </p:nvSpPr>
        <p:spPr>
          <a:xfrm>
            <a:off x="4219785" y="6558843"/>
            <a:ext cx="119800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Maturation</a:t>
            </a:r>
            <a:endParaRPr b="1">
              <a:latin typeface="Arial"/>
              <a:ea typeface="Arial"/>
              <a:cs typeface="Arial"/>
              <a:sym typeface="Arial"/>
            </a:endParaRPr>
          </a:p>
          <a:p>
            <a:pPr algn="l" defTabSz="1300480">
              <a:defRPr b="1" sz="1400">
                <a:latin typeface="Arial"/>
                <a:ea typeface="Arial"/>
                <a:cs typeface="Arial"/>
                <a:sym typeface="Arial"/>
              </a:defRPr>
            </a:pPr>
            <a:r>
              <a:t>of follicle</a:t>
            </a:r>
          </a:p>
        </p:txBody>
      </p:sp>
      <p:sp>
        <p:nvSpPr>
          <p:cNvPr id="882" name="Shape 882"/>
          <p:cNvSpPr/>
          <p:nvPr/>
        </p:nvSpPr>
        <p:spPr>
          <a:xfrm>
            <a:off x="5976337" y="6572391"/>
            <a:ext cx="1168748"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4.</a:t>
            </a:r>
            <a:r>
              <a:rPr b="1">
                <a:latin typeface="Arial"/>
                <a:ea typeface="Arial"/>
                <a:cs typeface="Arial"/>
                <a:sym typeface="Arial"/>
              </a:rPr>
              <a:t> Ovulation</a:t>
            </a:r>
            <a:endParaRPr b="1">
              <a:latin typeface="Arial"/>
              <a:ea typeface="Arial"/>
              <a:cs typeface="Arial"/>
              <a:sym typeface="Arial"/>
            </a:endParaRPr>
          </a:p>
          <a:p>
            <a:pPr algn="l" defTabSz="1300480">
              <a:defRPr b="1" sz="1400">
                <a:latin typeface="Arial"/>
                <a:ea typeface="Arial"/>
                <a:cs typeface="Arial"/>
                <a:sym typeface="Arial"/>
              </a:defRPr>
            </a:pPr>
            <a:r>
              <a:t>of secondary</a:t>
            </a:r>
          </a:p>
          <a:p>
            <a:pPr algn="l" defTabSz="1300480">
              <a:defRPr b="1" sz="1400">
                <a:latin typeface="Arial"/>
                <a:ea typeface="Arial"/>
                <a:cs typeface="Arial"/>
                <a:sym typeface="Arial"/>
              </a:defRPr>
            </a:pPr>
            <a:r>
              <a:t>oocyte</a:t>
            </a:r>
          </a:p>
        </p:txBody>
      </p:sp>
      <p:sp>
        <p:nvSpPr>
          <p:cNvPr id="883" name="Shape 883"/>
          <p:cNvSpPr/>
          <p:nvPr/>
        </p:nvSpPr>
        <p:spPr>
          <a:xfrm>
            <a:off x="7877385" y="6576906"/>
            <a:ext cx="911598"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5.</a:t>
            </a:r>
            <a:r>
              <a:rPr b="1">
                <a:latin typeface="Arial"/>
                <a:ea typeface="Arial"/>
                <a:cs typeface="Arial"/>
                <a:sym typeface="Arial"/>
              </a:rPr>
              <a:t> Corpus</a:t>
            </a:r>
            <a:endParaRPr b="1">
              <a:latin typeface="Arial"/>
              <a:ea typeface="Arial"/>
              <a:cs typeface="Arial"/>
              <a:sym typeface="Arial"/>
            </a:endParaRPr>
          </a:p>
          <a:p>
            <a:pPr algn="l" defTabSz="1300480">
              <a:defRPr b="1" sz="1400">
                <a:latin typeface="Arial"/>
                <a:ea typeface="Arial"/>
                <a:cs typeface="Arial"/>
                <a:sym typeface="Arial"/>
              </a:defRPr>
            </a:pPr>
            <a:r>
              <a:t>luteum</a:t>
            </a:r>
          </a:p>
        </p:txBody>
      </p:sp>
      <p:sp>
        <p:nvSpPr>
          <p:cNvPr id="884" name="Shape 884"/>
          <p:cNvSpPr/>
          <p:nvPr/>
        </p:nvSpPr>
        <p:spPr>
          <a:xfrm>
            <a:off x="9227536" y="6549813"/>
            <a:ext cx="1425465"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6.</a:t>
            </a:r>
            <a:r>
              <a:rPr b="1">
                <a:latin typeface="Arial"/>
                <a:ea typeface="Arial"/>
                <a:cs typeface="Arial"/>
                <a:sym typeface="Arial"/>
              </a:rPr>
              <a:t> Degeneration</a:t>
            </a:r>
            <a:endParaRPr b="1">
              <a:latin typeface="Arial"/>
              <a:ea typeface="Arial"/>
              <a:cs typeface="Arial"/>
              <a:sym typeface="Arial"/>
            </a:endParaRPr>
          </a:p>
          <a:p>
            <a:pPr algn="l" defTabSz="1300480">
              <a:defRPr b="1" sz="1400">
                <a:latin typeface="Arial"/>
                <a:ea typeface="Arial"/>
                <a:cs typeface="Arial"/>
                <a:sym typeface="Arial"/>
              </a:defRPr>
            </a:pPr>
            <a:r>
              <a:t>(if no</a:t>
            </a:r>
          </a:p>
          <a:p>
            <a:pPr algn="l" defTabSz="1300480">
              <a:defRPr b="1" sz="1400">
                <a:latin typeface="Arial"/>
                <a:ea typeface="Arial"/>
                <a:cs typeface="Arial"/>
                <a:sym typeface="Arial"/>
              </a:defRPr>
            </a:pPr>
            <a:r>
              <a:t>implantation)</a:t>
            </a:r>
          </a:p>
        </p:txBody>
      </p:sp>
      <p:sp>
        <p:nvSpPr>
          <p:cNvPr id="885" name="Shape 885"/>
          <p:cNvSpPr/>
          <p:nvPr/>
        </p:nvSpPr>
        <p:spPr>
          <a:xfrm>
            <a:off x="10916355" y="6567875"/>
            <a:ext cx="137606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7.</a:t>
            </a:r>
            <a:r>
              <a:rPr b="1">
                <a:latin typeface="Arial"/>
                <a:ea typeface="Arial"/>
                <a:cs typeface="Arial"/>
                <a:sym typeface="Arial"/>
              </a:rPr>
              <a:t> Degeneration</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Hormones Change during a Menstrual Cycle</a:t>
            </a:r>
          </a:p>
        </p:txBody>
      </p:sp>
      <p:sp>
        <p:nvSpPr>
          <p:cNvPr id="890" name="Shape 89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During each cycle</a:t>
            </a:r>
            <a:endParaRPr sz="2200"/>
          </a:p>
          <a:p>
            <a:pPr lvl="1" marL="831360" indent="-386860" defTabSz="1300480">
              <a:spcBef>
                <a:spcPts val="800"/>
              </a:spcBef>
              <a:buClr>
                <a:srgbClr val="9D002D"/>
              </a:buClr>
              <a:buSzPct val="100000"/>
              <a:buChar char="–"/>
              <a:defRPr>
                <a:latin typeface="Arial"/>
                <a:ea typeface="Arial"/>
                <a:cs typeface="Arial"/>
                <a:sym typeface="Arial"/>
              </a:defRPr>
            </a:pPr>
            <a:r>
              <a:t>LH and FSH are produced in the anterior pituitary gland in response to GnRH</a:t>
            </a:r>
          </a:p>
          <a:p>
            <a:pPr lvl="1" marL="831360" indent="-386860" defTabSz="1300480">
              <a:spcBef>
                <a:spcPts val="800"/>
              </a:spcBef>
              <a:buClr>
                <a:srgbClr val="9D002D"/>
              </a:buClr>
              <a:buSzPct val="100000"/>
              <a:buChar char="–"/>
              <a:defRPr>
                <a:latin typeface="Arial"/>
                <a:ea typeface="Arial"/>
                <a:cs typeface="Arial"/>
                <a:sym typeface="Arial"/>
              </a:defRPr>
            </a:pPr>
            <a:r>
              <a:t>The steroid hormone </a:t>
            </a:r>
            <a:r>
              <a:rPr b="1"/>
              <a:t>progesterone </a:t>
            </a:r>
            <a:r>
              <a:t>is produced along with estrogens, including estradiol, in the ovaries</a:t>
            </a:r>
          </a:p>
        </p:txBody>
      </p:sp>
      <p:sp>
        <p:nvSpPr>
          <p:cNvPr id="891" name="Shape 89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Hormones Change during a Menstrual Cycle</a:t>
            </a:r>
          </a:p>
        </p:txBody>
      </p:sp>
      <p:sp>
        <p:nvSpPr>
          <p:cNvPr id="894" name="Shape 894"/>
          <p:cNvSpPr/>
          <p:nvPr>
            <p:ph type="body" idx="4294967295"/>
          </p:nvPr>
        </p:nvSpPr>
        <p:spPr>
          <a:xfrm>
            <a:off x="205456" y="1819768"/>
            <a:ext cx="12799346" cy="766289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At least four changes have been observed:</a:t>
            </a:r>
            <a:endParaRPr sz="2200"/>
          </a:p>
          <a:p>
            <a:pPr lvl="1" marL="989623" indent="-545122" defTabSz="1300480">
              <a:spcBef>
                <a:spcPts val="800"/>
              </a:spcBef>
              <a:buClr>
                <a:srgbClr val="000000"/>
              </a:buClr>
              <a:buSzPct val="100000"/>
              <a:buAutoNum type="arabicPeriod" startAt="1"/>
              <a:defRPr>
                <a:latin typeface="Arial"/>
                <a:ea typeface="Arial"/>
                <a:cs typeface="Arial"/>
                <a:sym typeface="Arial"/>
              </a:defRPr>
            </a:pPr>
            <a:r>
              <a:t>LH stays fairly constant except for a spike that begins </a:t>
            </a:r>
            <a:br/>
            <a:r>
              <a:t>just before ovulation, suggesting LH might be the trigger for this event</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FSH levels are relatively high during the follicular </a:t>
            </a:r>
            <a:br/>
            <a:r>
              <a:t>phase and low during the luteal phase</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Progesterone is present at very low levels during the follicular phase but at high levels during the luteal phase</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Estradiol surges during the follicular phase, while progesterone surges during the luteal phase</a:t>
            </a:r>
          </a:p>
        </p:txBody>
      </p:sp>
      <p:sp>
        <p:nvSpPr>
          <p:cNvPr id="895" name="Shape 89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97" name="image32.jpeg"/>
          <p:cNvPicPr>
            <a:picLocks noChangeAspect="1"/>
          </p:cNvPicPr>
          <p:nvPr/>
        </p:nvPicPr>
        <p:blipFill>
          <a:blip r:embed="rId3">
            <a:extLst/>
          </a:blip>
          <a:srcRect l="0" t="0" r="0" b="2603"/>
          <a:stretch>
            <a:fillRect/>
          </a:stretch>
        </p:blipFill>
        <p:spPr>
          <a:xfrm>
            <a:off x="1844604" y="194168"/>
            <a:ext cx="9313334" cy="9121424"/>
          </a:xfrm>
          <a:prstGeom prst="rect">
            <a:avLst/>
          </a:prstGeom>
          <a:ln w="12700">
            <a:miter lim="400000"/>
          </a:ln>
        </p:spPr>
      </p:pic>
      <p:sp>
        <p:nvSpPr>
          <p:cNvPr id="898" name="Shape 898"/>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50.17</a:t>
            </a:r>
          </a:p>
        </p:txBody>
      </p:sp>
      <p:sp>
        <p:nvSpPr>
          <p:cNvPr id="899" name="Shape 899"/>
          <p:cNvSpPr/>
          <p:nvPr/>
        </p:nvSpPr>
        <p:spPr>
          <a:xfrm>
            <a:off x="3953367" y="223519"/>
            <a:ext cx="2281934"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FOLLICULAR PHASE</a:t>
            </a:r>
          </a:p>
        </p:txBody>
      </p:sp>
      <p:sp>
        <p:nvSpPr>
          <p:cNvPr id="900" name="Shape 900"/>
          <p:cNvSpPr/>
          <p:nvPr/>
        </p:nvSpPr>
        <p:spPr>
          <a:xfrm>
            <a:off x="4671342" y="6673991"/>
            <a:ext cx="128835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Menstruation</a:t>
            </a:r>
          </a:p>
        </p:txBody>
      </p:sp>
      <p:sp>
        <p:nvSpPr>
          <p:cNvPr id="901" name="Shape 901"/>
          <p:cNvSpPr/>
          <p:nvPr/>
        </p:nvSpPr>
        <p:spPr>
          <a:xfrm>
            <a:off x="8430541" y="2542257"/>
            <a:ext cx="150941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Progesterone</a:t>
            </a:r>
          </a:p>
        </p:txBody>
      </p:sp>
      <p:sp>
        <p:nvSpPr>
          <p:cNvPr id="902" name="Shape 902"/>
          <p:cNvSpPr/>
          <p:nvPr/>
        </p:nvSpPr>
        <p:spPr>
          <a:xfrm>
            <a:off x="6906541" y="361244"/>
            <a:ext cx="94972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Ovulation</a:t>
            </a:r>
          </a:p>
        </p:txBody>
      </p:sp>
      <p:sp>
        <p:nvSpPr>
          <p:cNvPr id="903" name="Shape 903"/>
          <p:cNvSpPr/>
          <p:nvPr/>
        </p:nvSpPr>
        <p:spPr>
          <a:xfrm rot="16200000">
            <a:off x="5091288" y="-537352"/>
            <a:ext cx="164820" cy="2905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67"/>
                  <a:pt x="10800" y="596"/>
                </a:cubicBezTo>
                <a:lnTo>
                  <a:pt x="10800" y="10063"/>
                </a:lnTo>
                <a:cubicBezTo>
                  <a:pt x="10800" y="10392"/>
                  <a:pt x="15635" y="10659"/>
                  <a:pt x="21600" y="10659"/>
                </a:cubicBezTo>
                <a:cubicBezTo>
                  <a:pt x="15635" y="10659"/>
                  <a:pt x="10800" y="10926"/>
                  <a:pt x="10800" y="11255"/>
                </a:cubicBezTo>
                <a:lnTo>
                  <a:pt x="10800" y="21004"/>
                </a:lnTo>
                <a:cubicBezTo>
                  <a:pt x="10800" y="21333"/>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904" name="Shape 904"/>
          <p:cNvSpPr/>
          <p:nvPr/>
        </p:nvSpPr>
        <p:spPr>
          <a:xfrm>
            <a:off x="1894275" y="4754879"/>
            <a:ext cx="1061641"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Pituitary</a:t>
            </a:r>
          </a:p>
          <a:p>
            <a:pPr algn="l" defTabSz="1300480">
              <a:defRPr sz="1600">
                <a:latin typeface="Arial Black"/>
                <a:ea typeface="Arial Black"/>
                <a:cs typeface="Arial Black"/>
                <a:sym typeface="Arial Black"/>
              </a:defRPr>
            </a:pPr>
            <a:r>
              <a:t>hormone</a:t>
            </a:r>
          </a:p>
          <a:p>
            <a:pPr algn="l" defTabSz="1300480">
              <a:defRPr sz="1600">
                <a:latin typeface="Arial Black"/>
                <a:ea typeface="Arial Black"/>
                <a:cs typeface="Arial Black"/>
                <a:sym typeface="Arial Black"/>
              </a:defRPr>
            </a:pPr>
            <a:r>
              <a:t>cycle</a:t>
            </a:r>
          </a:p>
        </p:txBody>
      </p:sp>
      <p:sp>
        <p:nvSpPr>
          <p:cNvPr id="905" name="Shape 905"/>
          <p:cNvSpPr/>
          <p:nvPr/>
        </p:nvSpPr>
        <p:spPr>
          <a:xfrm>
            <a:off x="1896533" y="7161671"/>
            <a:ext cx="1193304"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Menstrual</a:t>
            </a:r>
          </a:p>
          <a:p>
            <a:pPr algn="l" defTabSz="1300480">
              <a:defRPr sz="1600">
                <a:latin typeface="Arial Black"/>
                <a:ea typeface="Arial Black"/>
                <a:cs typeface="Arial Black"/>
                <a:sym typeface="Arial Black"/>
              </a:defRPr>
            </a:pPr>
            <a:r>
              <a:t>(uterine)</a:t>
            </a:r>
          </a:p>
          <a:p>
            <a:pPr algn="l" defTabSz="1300480">
              <a:defRPr sz="1600">
                <a:latin typeface="Arial Black"/>
                <a:ea typeface="Arial Black"/>
                <a:cs typeface="Arial Black"/>
                <a:sym typeface="Arial Black"/>
              </a:defRPr>
            </a:pPr>
            <a:r>
              <a:t>cycle</a:t>
            </a:r>
          </a:p>
        </p:txBody>
      </p:sp>
      <p:sp>
        <p:nvSpPr>
          <p:cNvPr id="906" name="Shape 906"/>
          <p:cNvSpPr/>
          <p:nvPr/>
        </p:nvSpPr>
        <p:spPr>
          <a:xfrm>
            <a:off x="8572782" y="228034"/>
            <a:ext cx="173464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LUTEAL PHASE</a:t>
            </a:r>
          </a:p>
        </p:txBody>
      </p:sp>
      <p:sp>
        <p:nvSpPr>
          <p:cNvPr id="907" name="Shape 907"/>
          <p:cNvSpPr/>
          <p:nvPr/>
        </p:nvSpPr>
        <p:spPr>
          <a:xfrm rot="16200000">
            <a:off x="9410417" y="-399627"/>
            <a:ext cx="133211" cy="263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91"/>
                  <a:pt x="10800" y="426"/>
                </a:cubicBezTo>
                <a:lnTo>
                  <a:pt x="10800" y="10351"/>
                </a:lnTo>
                <a:cubicBezTo>
                  <a:pt x="10800" y="10586"/>
                  <a:pt x="15635" y="10777"/>
                  <a:pt x="21600" y="10777"/>
                </a:cubicBezTo>
                <a:cubicBezTo>
                  <a:pt x="15635" y="10777"/>
                  <a:pt x="10800" y="10968"/>
                  <a:pt x="10800" y="11203"/>
                </a:cubicBezTo>
                <a:lnTo>
                  <a:pt x="10800" y="21174"/>
                </a:lnTo>
                <a:cubicBezTo>
                  <a:pt x="10800" y="21409"/>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908" name="Shape 908"/>
          <p:cNvSpPr/>
          <p:nvPr/>
        </p:nvSpPr>
        <p:spPr>
          <a:xfrm>
            <a:off x="4341705" y="559927"/>
            <a:ext cx="155981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Follicle matures</a:t>
            </a:r>
          </a:p>
        </p:txBody>
      </p:sp>
      <p:sp>
        <p:nvSpPr>
          <p:cNvPr id="909" name="Shape 909"/>
          <p:cNvSpPr/>
          <p:nvPr/>
        </p:nvSpPr>
        <p:spPr>
          <a:xfrm>
            <a:off x="8035431" y="559927"/>
            <a:ext cx="270004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Corpus luteum degenerates</a:t>
            </a:r>
          </a:p>
        </p:txBody>
      </p:sp>
      <p:sp>
        <p:nvSpPr>
          <p:cNvPr id="910" name="Shape 910"/>
          <p:cNvSpPr/>
          <p:nvPr/>
        </p:nvSpPr>
        <p:spPr>
          <a:xfrm>
            <a:off x="6215662" y="3221847"/>
            <a:ext cx="1009353"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Estradiol</a:t>
            </a:r>
          </a:p>
        </p:txBody>
      </p:sp>
      <p:sp>
        <p:nvSpPr>
          <p:cNvPr id="911" name="Shape 911"/>
          <p:cNvSpPr/>
          <p:nvPr/>
        </p:nvSpPr>
        <p:spPr>
          <a:xfrm>
            <a:off x="7245208" y="4312354"/>
            <a:ext cx="317501"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LH</a:t>
            </a:r>
          </a:p>
        </p:txBody>
      </p:sp>
      <p:sp>
        <p:nvSpPr>
          <p:cNvPr id="912" name="Shape 912"/>
          <p:cNvSpPr/>
          <p:nvPr/>
        </p:nvSpPr>
        <p:spPr>
          <a:xfrm>
            <a:off x="7127803" y="5922150"/>
            <a:ext cx="46424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FSH</a:t>
            </a:r>
          </a:p>
        </p:txBody>
      </p:sp>
      <p:sp>
        <p:nvSpPr>
          <p:cNvPr id="913" name="Shape 913"/>
          <p:cNvSpPr/>
          <p:nvPr/>
        </p:nvSpPr>
        <p:spPr>
          <a:xfrm>
            <a:off x="7132319" y="9042400"/>
            <a:ext cx="43041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Day</a:t>
            </a:r>
          </a:p>
        </p:txBody>
      </p:sp>
      <p:sp>
        <p:nvSpPr>
          <p:cNvPr id="914" name="Shape 914"/>
          <p:cNvSpPr/>
          <p:nvPr/>
        </p:nvSpPr>
        <p:spPr>
          <a:xfrm>
            <a:off x="1896533" y="2470007"/>
            <a:ext cx="1061641"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Ovarian</a:t>
            </a:r>
          </a:p>
          <a:p>
            <a:pPr algn="l" defTabSz="1300480">
              <a:defRPr sz="1600">
                <a:latin typeface="Arial Black"/>
                <a:ea typeface="Arial Black"/>
                <a:cs typeface="Arial Black"/>
                <a:sym typeface="Arial Black"/>
              </a:defRPr>
            </a:pPr>
            <a:r>
              <a:t>hormone</a:t>
            </a:r>
          </a:p>
          <a:p>
            <a:pPr algn="l" defTabSz="1300480">
              <a:defRPr sz="1600">
                <a:latin typeface="Arial Black"/>
                <a:ea typeface="Arial Black"/>
                <a:cs typeface="Arial Black"/>
                <a:sym typeface="Arial Black"/>
              </a:defRPr>
            </a:pPr>
            <a:r>
              <a:t>cycle</a:t>
            </a:r>
          </a:p>
        </p:txBody>
      </p:sp>
      <p:sp>
        <p:nvSpPr>
          <p:cNvPr id="915" name="Shape 915"/>
          <p:cNvSpPr/>
          <p:nvPr/>
        </p:nvSpPr>
        <p:spPr>
          <a:xfrm>
            <a:off x="1892017" y="1291448"/>
            <a:ext cx="938312"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Ovarian</a:t>
            </a:r>
          </a:p>
          <a:p>
            <a:pPr algn="l" defTabSz="1300480">
              <a:defRPr sz="1600">
                <a:latin typeface="Arial Black"/>
                <a:ea typeface="Arial Black"/>
                <a:cs typeface="Arial Black"/>
                <a:sym typeface="Arial Black"/>
              </a:defRPr>
            </a:pPr>
            <a:r>
              <a:t>cycle</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9" name="Shape 919"/>
          <p:cNvSpPr/>
          <p:nvPr>
            <p:ph type="title" idx="4294967295"/>
          </p:nvPr>
        </p:nvSpPr>
        <p:spPr>
          <a:xfrm>
            <a:off x="97083" y="277706"/>
            <a:ext cx="12600661"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How Do Pituitary and Ovarian Hormones Interact?</a:t>
            </a:r>
          </a:p>
        </p:txBody>
      </p:sp>
      <p:sp>
        <p:nvSpPr>
          <p:cNvPr id="920" name="Shape 920"/>
          <p:cNvSpPr/>
          <p:nvPr>
            <p:ph type="body" idx="4294967295"/>
          </p:nvPr>
        </p:nvSpPr>
        <p:spPr>
          <a:xfrm>
            <a:off x="205456" y="2162950"/>
            <a:ext cx="12480999" cy="755904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Changes in the concentration of estradiol and progesterone affect the release of the pituitary hormones LH and FSH</a:t>
            </a:r>
          </a:p>
          <a:p>
            <a:pPr lvl="1" marL="831360" indent="-386860" defTabSz="1300480">
              <a:spcBef>
                <a:spcPts val="800"/>
              </a:spcBef>
              <a:buClr>
                <a:srgbClr val="9D002D"/>
              </a:buClr>
              <a:buSzPct val="100000"/>
              <a:buChar char="–"/>
              <a:defRPr>
                <a:latin typeface="Arial"/>
                <a:ea typeface="Arial"/>
                <a:cs typeface="Arial"/>
                <a:sym typeface="Arial"/>
              </a:defRPr>
            </a:pPr>
            <a:r>
              <a:t>Estradiol exerts negative feedback on LH and FSH at low levels, but positive feedback at high levels</a:t>
            </a:r>
          </a:p>
          <a:p>
            <a:pPr lvl="2" marL="1302807" indent="-413807" defTabSz="1300480">
              <a:spcBef>
                <a:spcPts val="800"/>
              </a:spcBef>
              <a:buClr>
                <a:srgbClr val="9D002D"/>
              </a:buClr>
              <a:buSzPct val="100000"/>
              <a:buChar char="–"/>
              <a:defRPr sz="3400">
                <a:latin typeface="Arial"/>
                <a:ea typeface="Arial"/>
                <a:cs typeface="Arial"/>
                <a:sym typeface="Arial"/>
              </a:defRPr>
            </a:pPr>
            <a:r>
              <a:t>In other words, estradiol’s effect on the pituitary hormones is dosage dependent</a:t>
            </a:r>
          </a:p>
          <a:p>
            <a:pPr lvl="1" marL="831360" indent="-386860" defTabSz="1300480">
              <a:spcBef>
                <a:spcPts val="800"/>
              </a:spcBef>
              <a:buClr>
                <a:srgbClr val="9D002D"/>
              </a:buClr>
              <a:buSzPct val="100000"/>
              <a:buChar char="–"/>
              <a:defRPr>
                <a:latin typeface="Arial"/>
                <a:ea typeface="Arial"/>
                <a:cs typeface="Arial"/>
                <a:sym typeface="Arial"/>
              </a:defRPr>
            </a:pPr>
            <a:r>
              <a:t>Progesterone exerts only negative feedback on the two pituitary hormones,</a:t>
            </a:r>
            <a:r>
              <a:rPr>
                <a:solidFill>
                  <a:srgbClr val="FF0000"/>
                </a:solidFill>
              </a:rPr>
              <a:t> </a:t>
            </a:r>
            <a:r>
              <a:t>inhibiting their effect</a:t>
            </a:r>
          </a:p>
        </p:txBody>
      </p:sp>
      <p:sp>
        <p:nvSpPr>
          <p:cNvPr id="921" name="Shape 921"/>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23" name="Shape 92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Day 0–7 of the Menstrual Cycle</a:t>
            </a:r>
          </a:p>
        </p:txBody>
      </p:sp>
      <p:sp>
        <p:nvSpPr>
          <p:cNvPr id="924" name="Shape 924"/>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As the uterus is shedding much of its lining, a follicle is beginning to develop in one ovary under the influence of FSH</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follicle produces estradiol and a small amount of progesterone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While its levels are still relatively low, estradiol suppresses LH secretion through negative feedback inhibition</a:t>
            </a:r>
          </a:p>
        </p:txBody>
      </p:sp>
      <p:sp>
        <p:nvSpPr>
          <p:cNvPr id="925" name="Shape 92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27" name="Shape 927"/>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Day 8–14 of the Menstrual Cycle</a:t>
            </a:r>
          </a:p>
        </p:txBody>
      </p:sp>
      <p:sp>
        <p:nvSpPr>
          <p:cNvPr id="928" name="Shape 928"/>
          <p:cNvSpPr/>
          <p:nvPr>
            <p:ph type="body" idx="4294967295"/>
          </p:nvPr>
        </p:nvSpPr>
        <p:spPr>
          <a:xfrm>
            <a:off x="205456" y="1873955"/>
            <a:ext cx="12480999" cy="7215859"/>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As the follicle grows, its production of estradiol gradually increases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Estradiol stimulates mitosis and an increase in cell number in the uterine lining</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enlarged follicle produces large quantities of estradiol, which begin to exert positive feedback on LH secretion</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Positive feedback results in a spike in LH levels, just after estradiol concentrations peak</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LH surge triggers ovulation and ends the follicular phase</a:t>
            </a:r>
          </a:p>
        </p:txBody>
      </p:sp>
      <p:sp>
        <p:nvSpPr>
          <p:cNvPr id="929" name="Shape 92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1" name="Shape 931"/>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Day 15–21 of the Menstrual Cycle</a:t>
            </a:r>
          </a:p>
        </p:txBody>
      </p:sp>
      <p:sp>
        <p:nvSpPr>
          <p:cNvPr id="932" name="Shape 932"/>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As the corpus luteum develops from the remains of the ruptured follicle, it secretes large amounts of progesterone and small quantities of estradiol, in response to LH</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rise in progesterone lowers production of LH and FSH and activates the thickened uterine lining, creating a spongy tissue with a well-developed blood supply </a:t>
            </a:r>
          </a:p>
          <a:p>
            <a:pPr lvl="1" marL="831360" indent="-386860" defTabSz="1300480">
              <a:spcBef>
                <a:spcPts val="800"/>
              </a:spcBef>
              <a:buClr>
                <a:srgbClr val="9D002D"/>
              </a:buClr>
              <a:buSzPct val="100000"/>
              <a:buChar char="–"/>
              <a:defRPr>
                <a:latin typeface="Arial"/>
                <a:ea typeface="Arial"/>
                <a:cs typeface="Arial"/>
                <a:sym typeface="Arial"/>
              </a:defRPr>
            </a:pPr>
            <a:r>
              <a:t>In this way, progesterone fosters an environment that supports embryonic development if fertilization occurs</a:t>
            </a:r>
          </a:p>
        </p:txBody>
      </p:sp>
      <p:sp>
        <p:nvSpPr>
          <p:cNvPr id="933" name="Shape 93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5" name="Shape 935"/>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Day 22–28 of the Menstrual Cycle</a:t>
            </a:r>
          </a:p>
        </p:txBody>
      </p:sp>
      <p:sp>
        <p:nvSpPr>
          <p:cNvPr id="936" name="Shape 936"/>
          <p:cNvSpPr/>
          <p:nvPr>
            <p:ph type="body" idx="4294967295"/>
          </p:nvPr>
        </p:nvSpPr>
        <p:spPr>
          <a:xfrm>
            <a:off x="205456" y="1855892"/>
            <a:ext cx="12480999" cy="7595166"/>
          </a:xfrm>
          <a:prstGeom prst="rect">
            <a:avLst/>
          </a:prstGeom>
        </p:spPr>
        <p:txBody>
          <a:bodyPr lIns="0" tIns="0" rIns="0" bIns="0" anchor="t"/>
          <a:lstStyle/>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If fertilization does not occur, the corpus luteum degenerates</a:t>
            </a:r>
          </a:p>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Progesterone levels fall as the corpus luteum shrinks</a:t>
            </a:r>
          </a:p>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When progesterone declines, the thickened lining of the uterus degenerates</a:t>
            </a:r>
          </a:p>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GnRH, LH, and FSH are released from the inhibitory control that progesterone exerts</a:t>
            </a:r>
          </a:p>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LH and FSH levels rise, and a new menstrual cycle begins</a:t>
            </a:r>
            <a:endParaRPr>
              <a:solidFill>
                <a:srgbClr val="FF0000"/>
              </a:solidFill>
            </a:endParaRPr>
          </a:p>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The relationship between the ovarian and pituitary hormones is similar in other animals</a:t>
            </a:r>
          </a:p>
        </p:txBody>
      </p:sp>
      <p:sp>
        <p:nvSpPr>
          <p:cNvPr id="937" name="Shape 93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02" name="Shape 202"/>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03" name="image37.jpg"/>
          <p:cNvPicPr>
            <a:picLocks noChangeAspect="1"/>
          </p:cNvPicPr>
          <p:nvPr/>
        </p:nvPicPr>
        <p:blipFill>
          <a:blip r:embed="rId2">
            <a:extLst/>
          </a:blip>
          <a:stretch>
            <a:fillRect/>
          </a:stretch>
        </p:blipFill>
        <p:spPr>
          <a:xfrm>
            <a:off x="254000" y="3022600"/>
            <a:ext cx="11760200" cy="3683000"/>
          </a:xfrm>
          <a:prstGeom prst="rect">
            <a:avLst/>
          </a:prstGeom>
          <a:ln w="12700">
            <a:miter lim="400000"/>
          </a:ln>
        </p:spPr>
      </p:pic>
      <p:sp>
        <p:nvSpPr>
          <p:cNvPr id="204" name="Shape 204"/>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43</a:t>
            </a: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9" name="image33.jpeg"/>
          <p:cNvPicPr>
            <a:picLocks noChangeAspect="1"/>
          </p:cNvPicPr>
          <p:nvPr/>
        </p:nvPicPr>
        <p:blipFill>
          <a:blip r:embed="rId3">
            <a:extLst/>
          </a:blip>
          <a:srcRect l="0" t="0" r="0" b="2999"/>
          <a:stretch>
            <a:fillRect/>
          </a:stretch>
        </p:blipFill>
        <p:spPr>
          <a:xfrm>
            <a:off x="422203" y="774416"/>
            <a:ext cx="12158135" cy="7956411"/>
          </a:xfrm>
          <a:prstGeom prst="rect">
            <a:avLst/>
          </a:prstGeom>
          <a:ln w="12700">
            <a:miter lim="400000"/>
          </a:ln>
        </p:spPr>
      </p:pic>
      <p:sp>
        <p:nvSpPr>
          <p:cNvPr id="940" name="Shape 940"/>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50.18</a:t>
            </a:r>
          </a:p>
        </p:txBody>
      </p:sp>
      <p:sp>
        <p:nvSpPr>
          <p:cNvPr id="941" name="Shape 941"/>
          <p:cNvSpPr/>
          <p:nvPr/>
        </p:nvSpPr>
        <p:spPr>
          <a:xfrm>
            <a:off x="2677723" y="767643"/>
            <a:ext cx="2565587"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FOLLICULAR PHASE</a:t>
            </a:r>
          </a:p>
        </p:txBody>
      </p:sp>
      <p:sp>
        <p:nvSpPr>
          <p:cNvPr id="942" name="Shape 942"/>
          <p:cNvSpPr/>
          <p:nvPr/>
        </p:nvSpPr>
        <p:spPr>
          <a:xfrm>
            <a:off x="2822221" y="5901830"/>
            <a:ext cx="1067298"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C82C31"/>
                </a:solidFill>
                <a:latin typeface="Arial"/>
                <a:ea typeface="Arial"/>
                <a:cs typeface="Arial"/>
                <a:sym typeface="Arial"/>
              </a:defRPr>
            </a:pPr>
            <a:r>
              <a:t>Negative</a:t>
            </a:r>
          </a:p>
          <a:p>
            <a:pPr algn="l" defTabSz="1300480">
              <a:lnSpc>
                <a:spcPct val="95000"/>
              </a:lnSpc>
              <a:defRPr b="1" sz="1800">
                <a:solidFill>
                  <a:srgbClr val="C82C31"/>
                </a:solidFill>
                <a:latin typeface="Arial"/>
                <a:ea typeface="Arial"/>
                <a:cs typeface="Arial"/>
                <a:sym typeface="Arial"/>
              </a:defRPr>
            </a:pPr>
            <a:r>
              <a:t>feedback</a:t>
            </a:r>
          </a:p>
          <a:p>
            <a:pPr algn="l" defTabSz="1300480">
              <a:lnSpc>
                <a:spcPct val="95000"/>
              </a:lnSpc>
              <a:defRPr b="1" sz="1800">
                <a:solidFill>
                  <a:srgbClr val="C82C31"/>
                </a:solidFill>
                <a:latin typeface="Arial"/>
                <a:ea typeface="Arial"/>
                <a:cs typeface="Arial"/>
                <a:sym typeface="Arial"/>
              </a:defRPr>
            </a:pPr>
            <a:r>
              <a:t>on LH</a:t>
            </a:r>
          </a:p>
        </p:txBody>
      </p:sp>
      <p:sp>
        <p:nvSpPr>
          <p:cNvPr id="943" name="Shape 943"/>
          <p:cNvSpPr/>
          <p:nvPr/>
        </p:nvSpPr>
        <p:spPr>
          <a:xfrm>
            <a:off x="7956408" y="2752231"/>
            <a:ext cx="169650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Progesterone</a:t>
            </a:r>
          </a:p>
        </p:txBody>
      </p:sp>
      <p:sp>
        <p:nvSpPr>
          <p:cNvPr id="944" name="Shape 944"/>
          <p:cNvSpPr/>
          <p:nvPr/>
        </p:nvSpPr>
        <p:spPr>
          <a:xfrm>
            <a:off x="6147927" y="950523"/>
            <a:ext cx="106685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Ovulation</a:t>
            </a:r>
          </a:p>
        </p:txBody>
      </p:sp>
      <p:sp>
        <p:nvSpPr>
          <p:cNvPr id="945" name="Shape 945"/>
          <p:cNvSpPr/>
          <p:nvPr/>
        </p:nvSpPr>
        <p:spPr>
          <a:xfrm rot="16200000">
            <a:off x="3909342" y="-161433"/>
            <a:ext cx="178366" cy="3513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18"/>
                  <a:pt x="10800" y="263"/>
                </a:cubicBezTo>
                <a:lnTo>
                  <a:pt x="10800" y="10467"/>
                </a:lnTo>
                <a:cubicBezTo>
                  <a:pt x="10800" y="10612"/>
                  <a:pt x="15635" y="10730"/>
                  <a:pt x="21600" y="10730"/>
                </a:cubicBezTo>
                <a:cubicBezTo>
                  <a:pt x="15635" y="10730"/>
                  <a:pt x="10800" y="10848"/>
                  <a:pt x="10800" y="10993"/>
                </a:cubicBezTo>
                <a:lnTo>
                  <a:pt x="10800" y="21337"/>
                </a:lnTo>
                <a:cubicBezTo>
                  <a:pt x="10800" y="21482"/>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946" name="Shape 946"/>
          <p:cNvSpPr/>
          <p:nvPr/>
        </p:nvSpPr>
        <p:spPr>
          <a:xfrm>
            <a:off x="456069" y="6303714"/>
            <a:ext cx="1192760" cy="990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Pituitary</a:t>
            </a:r>
          </a:p>
          <a:p>
            <a:pPr algn="l" defTabSz="1300480">
              <a:defRPr sz="1800">
                <a:latin typeface="Arial Black"/>
                <a:ea typeface="Arial Black"/>
                <a:cs typeface="Arial Black"/>
                <a:sym typeface="Arial Black"/>
              </a:defRPr>
            </a:pPr>
            <a:r>
              <a:t>hormone</a:t>
            </a:r>
          </a:p>
          <a:p>
            <a:pPr algn="l" defTabSz="1300480">
              <a:defRPr sz="1800">
                <a:latin typeface="Arial Black"/>
                <a:ea typeface="Arial Black"/>
                <a:cs typeface="Arial Black"/>
                <a:sym typeface="Arial Black"/>
              </a:defRPr>
            </a:pPr>
            <a:r>
              <a:t>cycle</a:t>
            </a:r>
          </a:p>
        </p:txBody>
      </p:sp>
      <p:sp>
        <p:nvSpPr>
          <p:cNvPr id="947" name="Shape 947"/>
          <p:cNvSpPr/>
          <p:nvPr/>
        </p:nvSpPr>
        <p:spPr>
          <a:xfrm>
            <a:off x="8234115" y="790222"/>
            <a:ext cx="194988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LUTEAL PHASE</a:t>
            </a:r>
          </a:p>
        </p:txBody>
      </p:sp>
      <p:sp>
        <p:nvSpPr>
          <p:cNvPr id="948" name="Shape 948"/>
          <p:cNvSpPr/>
          <p:nvPr/>
        </p:nvSpPr>
        <p:spPr>
          <a:xfrm rot="16200000">
            <a:off x="9171092" y="-9033"/>
            <a:ext cx="144501" cy="3228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35"/>
                  <a:pt x="10800" y="302"/>
                </a:cubicBezTo>
                <a:lnTo>
                  <a:pt x="10800" y="10475"/>
                </a:lnTo>
                <a:cubicBezTo>
                  <a:pt x="10800" y="10642"/>
                  <a:pt x="15635" y="10777"/>
                  <a:pt x="21600" y="10777"/>
                </a:cubicBezTo>
                <a:cubicBezTo>
                  <a:pt x="15635" y="10777"/>
                  <a:pt x="10800" y="10912"/>
                  <a:pt x="10800" y="11079"/>
                </a:cubicBezTo>
                <a:lnTo>
                  <a:pt x="10800" y="21298"/>
                </a:lnTo>
                <a:cubicBezTo>
                  <a:pt x="10800" y="21465"/>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949" name="Shape 949"/>
          <p:cNvSpPr/>
          <p:nvPr/>
        </p:nvSpPr>
        <p:spPr>
          <a:xfrm>
            <a:off x="3093154" y="1185332"/>
            <a:ext cx="1753209"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Follicle matures</a:t>
            </a:r>
          </a:p>
        </p:txBody>
      </p:sp>
      <p:sp>
        <p:nvSpPr>
          <p:cNvPr id="950" name="Shape 950"/>
          <p:cNvSpPr/>
          <p:nvPr/>
        </p:nvSpPr>
        <p:spPr>
          <a:xfrm>
            <a:off x="7683217" y="1189848"/>
            <a:ext cx="303595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Corpus luteum degenerates</a:t>
            </a:r>
          </a:p>
        </p:txBody>
      </p:sp>
      <p:sp>
        <p:nvSpPr>
          <p:cNvPr id="951" name="Shape 951"/>
          <p:cNvSpPr/>
          <p:nvPr/>
        </p:nvSpPr>
        <p:spPr>
          <a:xfrm>
            <a:off x="3488266" y="4111413"/>
            <a:ext cx="113393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Estradiol</a:t>
            </a:r>
          </a:p>
        </p:txBody>
      </p:sp>
      <p:sp>
        <p:nvSpPr>
          <p:cNvPr id="952" name="Shape 952"/>
          <p:cNvSpPr/>
          <p:nvPr/>
        </p:nvSpPr>
        <p:spPr>
          <a:xfrm>
            <a:off x="6513687" y="5730240"/>
            <a:ext cx="35560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LH</a:t>
            </a:r>
          </a:p>
        </p:txBody>
      </p:sp>
      <p:sp>
        <p:nvSpPr>
          <p:cNvPr id="953" name="Shape 953"/>
          <p:cNvSpPr/>
          <p:nvPr/>
        </p:nvSpPr>
        <p:spPr>
          <a:xfrm>
            <a:off x="6409830" y="7678701"/>
            <a:ext cx="52068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FSH</a:t>
            </a:r>
          </a:p>
        </p:txBody>
      </p:sp>
      <p:sp>
        <p:nvSpPr>
          <p:cNvPr id="954" name="Shape 954"/>
          <p:cNvSpPr/>
          <p:nvPr/>
        </p:nvSpPr>
        <p:spPr>
          <a:xfrm>
            <a:off x="458327" y="3515359"/>
            <a:ext cx="1192760" cy="990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Ovarian</a:t>
            </a:r>
          </a:p>
          <a:p>
            <a:pPr algn="l" defTabSz="1300480">
              <a:defRPr sz="1800">
                <a:latin typeface="Arial Black"/>
                <a:ea typeface="Arial Black"/>
                <a:cs typeface="Arial Black"/>
                <a:sym typeface="Arial Black"/>
              </a:defRPr>
            </a:pPr>
            <a:r>
              <a:t>hormone</a:t>
            </a:r>
          </a:p>
          <a:p>
            <a:pPr algn="l" defTabSz="1300480">
              <a:defRPr sz="1800">
                <a:latin typeface="Arial Black"/>
                <a:ea typeface="Arial Black"/>
                <a:cs typeface="Arial Black"/>
                <a:sym typeface="Arial Black"/>
              </a:defRPr>
            </a:pPr>
            <a:r>
              <a:t>cycle</a:t>
            </a:r>
          </a:p>
        </p:txBody>
      </p:sp>
      <p:sp>
        <p:nvSpPr>
          <p:cNvPr id="955" name="Shape 955"/>
          <p:cNvSpPr/>
          <p:nvPr/>
        </p:nvSpPr>
        <p:spPr>
          <a:xfrm>
            <a:off x="467359" y="2063607"/>
            <a:ext cx="1054014" cy="660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Ovarian</a:t>
            </a:r>
          </a:p>
          <a:p>
            <a:pPr algn="l" defTabSz="1300480">
              <a:defRPr sz="1800">
                <a:latin typeface="Arial Black"/>
                <a:ea typeface="Arial Black"/>
                <a:cs typeface="Arial Black"/>
                <a:sym typeface="Arial Black"/>
              </a:defRPr>
            </a:pPr>
            <a:r>
              <a:t>cycle</a:t>
            </a:r>
          </a:p>
        </p:txBody>
      </p:sp>
      <p:sp>
        <p:nvSpPr>
          <p:cNvPr id="956" name="Shape 956"/>
          <p:cNvSpPr/>
          <p:nvPr/>
        </p:nvSpPr>
        <p:spPr>
          <a:xfrm>
            <a:off x="6425634" y="8444087"/>
            <a:ext cx="43041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Day</a:t>
            </a:r>
          </a:p>
        </p:txBody>
      </p:sp>
      <p:sp>
        <p:nvSpPr>
          <p:cNvPr id="957" name="Shape 957"/>
          <p:cNvSpPr/>
          <p:nvPr/>
        </p:nvSpPr>
        <p:spPr>
          <a:xfrm>
            <a:off x="7581617" y="5881511"/>
            <a:ext cx="1067297" cy="102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C82C31"/>
                </a:solidFill>
                <a:latin typeface="Arial"/>
                <a:ea typeface="Arial"/>
                <a:cs typeface="Arial"/>
                <a:sym typeface="Arial"/>
              </a:defRPr>
            </a:pPr>
            <a:r>
              <a:t>Negative</a:t>
            </a:r>
          </a:p>
          <a:p>
            <a:pPr algn="l" defTabSz="1300480">
              <a:lnSpc>
                <a:spcPct val="95000"/>
              </a:lnSpc>
              <a:defRPr b="1" sz="1800">
                <a:solidFill>
                  <a:srgbClr val="C82C31"/>
                </a:solidFill>
                <a:latin typeface="Arial"/>
                <a:ea typeface="Arial"/>
                <a:cs typeface="Arial"/>
                <a:sym typeface="Arial"/>
              </a:defRPr>
            </a:pPr>
            <a:r>
              <a:t>feedback</a:t>
            </a:r>
          </a:p>
          <a:p>
            <a:pPr algn="l" defTabSz="1300480">
              <a:lnSpc>
                <a:spcPct val="95000"/>
              </a:lnSpc>
              <a:defRPr b="1" sz="1800">
                <a:solidFill>
                  <a:srgbClr val="C82C31"/>
                </a:solidFill>
                <a:latin typeface="Arial"/>
                <a:ea typeface="Arial"/>
                <a:cs typeface="Arial"/>
                <a:sym typeface="Arial"/>
              </a:defRPr>
            </a:pPr>
            <a:r>
              <a:t>on LH,</a:t>
            </a:r>
          </a:p>
          <a:p>
            <a:pPr algn="l" defTabSz="1300480">
              <a:lnSpc>
                <a:spcPct val="95000"/>
              </a:lnSpc>
              <a:defRPr b="1" sz="1800">
                <a:solidFill>
                  <a:srgbClr val="C82C31"/>
                </a:solidFill>
                <a:latin typeface="Arial"/>
                <a:ea typeface="Arial"/>
                <a:cs typeface="Arial"/>
                <a:sym typeface="Arial"/>
              </a:defRPr>
            </a:pPr>
            <a:r>
              <a:t>FSH</a:t>
            </a:r>
          </a:p>
        </p:txBody>
      </p:sp>
      <p:sp>
        <p:nvSpPr>
          <p:cNvPr id="958" name="Shape 958"/>
          <p:cNvSpPr/>
          <p:nvPr/>
        </p:nvSpPr>
        <p:spPr>
          <a:xfrm>
            <a:off x="4921955" y="5901830"/>
            <a:ext cx="1067297"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0DA055"/>
                </a:solidFill>
                <a:latin typeface="Arial"/>
                <a:ea typeface="Arial"/>
                <a:cs typeface="Arial"/>
                <a:sym typeface="Arial"/>
              </a:defRPr>
            </a:pPr>
            <a:r>
              <a:t>Positive</a:t>
            </a:r>
          </a:p>
          <a:p>
            <a:pPr algn="l" defTabSz="1300480">
              <a:lnSpc>
                <a:spcPct val="95000"/>
              </a:lnSpc>
              <a:defRPr b="1" sz="1800">
                <a:solidFill>
                  <a:srgbClr val="0DA055"/>
                </a:solidFill>
                <a:latin typeface="Arial"/>
                <a:ea typeface="Arial"/>
                <a:cs typeface="Arial"/>
                <a:sym typeface="Arial"/>
              </a:defRPr>
            </a:pPr>
            <a:r>
              <a:t>feedback</a:t>
            </a:r>
          </a:p>
          <a:p>
            <a:pPr algn="l" defTabSz="1300480">
              <a:lnSpc>
                <a:spcPct val="95000"/>
              </a:lnSpc>
              <a:defRPr b="1" sz="1800">
                <a:solidFill>
                  <a:srgbClr val="0DA055"/>
                </a:solidFill>
                <a:latin typeface="Arial"/>
                <a:ea typeface="Arial"/>
                <a:cs typeface="Arial"/>
                <a:sym typeface="Arial"/>
              </a:defRPr>
            </a:pPr>
            <a:r>
              <a:t>on LH</a:t>
            </a:r>
          </a:p>
        </p:txBody>
      </p:sp>
      <p:sp>
        <p:nvSpPr>
          <p:cNvPr id="959" name="Shape 959"/>
          <p:cNvSpPr/>
          <p:nvPr/>
        </p:nvSpPr>
        <p:spPr>
          <a:xfrm>
            <a:off x="9848425" y="5917634"/>
            <a:ext cx="2756571" cy="7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Ovarian hormones and</a:t>
            </a:r>
          </a:p>
          <a:p>
            <a:pPr algn="l" defTabSz="1300480">
              <a:lnSpc>
                <a:spcPct val="95000"/>
              </a:lnSpc>
              <a:defRPr b="1" sz="1800">
                <a:solidFill>
                  <a:srgbClr val="808080"/>
                </a:solidFill>
                <a:latin typeface="Arial"/>
                <a:ea typeface="Arial"/>
                <a:cs typeface="Arial"/>
                <a:sym typeface="Arial"/>
              </a:defRPr>
            </a:pPr>
            <a:r>
              <a:t>pituitary hormones exert</a:t>
            </a:r>
          </a:p>
          <a:p>
            <a:pPr algn="l" defTabSz="1300480">
              <a:lnSpc>
                <a:spcPct val="95000"/>
              </a:lnSpc>
              <a:defRPr b="1" sz="1800">
                <a:solidFill>
                  <a:srgbClr val="808080"/>
                </a:solidFill>
                <a:latin typeface="Arial"/>
                <a:ea typeface="Arial"/>
                <a:cs typeface="Arial"/>
                <a:sym typeface="Arial"/>
              </a:defRPr>
            </a:pPr>
            <a:r>
              <a:t>feedback on each other</a:t>
            </a:r>
          </a:p>
        </p:txBody>
      </p:sp>
      <p:sp>
        <p:nvSpPr>
          <p:cNvPr id="960" name="Shape 960"/>
          <p:cNvSpPr/>
          <p:nvPr/>
        </p:nvSpPr>
        <p:spPr>
          <a:xfrm>
            <a:off x="9771661" y="5949243"/>
            <a:ext cx="2" cy="697655"/>
          </a:xfrm>
          <a:prstGeom prst="line">
            <a:avLst/>
          </a:prstGeom>
          <a:ln w="25400">
            <a:solidFill>
              <a:srgbClr val="808080"/>
            </a:solidFill>
          </a:ln>
        </p:spPr>
        <p:txBody>
          <a:bodyPr lIns="45718" tIns="45718" rIns="45718" bIns="45718"/>
          <a:lstStyle/>
          <a:p>
            <a:pPr/>
          </a:p>
        </p:txBody>
      </p:sp>
      <p:sp>
        <p:nvSpPr>
          <p:cNvPr id="961" name="Shape 961"/>
          <p:cNvSpPr/>
          <p:nvPr/>
        </p:nvSpPr>
        <p:spPr>
          <a:xfrm rot="20471129">
            <a:off x="9008179" y="6071543"/>
            <a:ext cx="724775" cy="291242"/>
          </a:xfrm>
          <a:custGeom>
            <a:avLst/>
            <a:gdLst/>
            <a:ahLst/>
            <a:cxnLst>
              <a:cxn ang="0">
                <a:pos x="wd2" y="hd2"/>
              </a:cxn>
              <a:cxn ang="5400000">
                <a:pos x="wd2" y="hd2"/>
              </a:cxn>
              <a:cxn ang="10800000">
                <a:pos x="wd2" y="hd2"/>
              </a:cxn>
              <a:cxn ang="16200000">
                <a:pos x="wd2" y="hd2"/>
              </a:cxn>
            </a:cxnLst>
            <a:rect l="0" t="0" r="r" b="b"/>
            <a:pathLst>
              <a:path w="21600" h="21139" fill="norm" stroke="1" extrusionOk="0">
                <a:moveTo>
                  <a:pt x="0" y="21"/>
                </a:moveTo>
                <a:cubicBezTo>
                  <a:pt x="8671" y="-461"/>
                  <a:pt x="16852" y="7538"/>
                  <a:pt x="21600" y="21139"/>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5" name="Shape 965"/>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4400">
                <a:solidFill>
                  <a:srgbClr val="9D002D"/>
                </a:solidFill>
                <a:latin typeface="Times New Roman"/>
                <a:ea typeface="Times New Roman"/>
                <a:cs typeface="Times New Roman"/>
                <a:sym typeface="Times New Roman"/>
              </a:defRPr>
            </a:lvl1pPr>
          </a:lstStyle>
          <a:p>
            <a:pPr/>
            <a:r>
              <a:t>Human Reproduction</a:t>
            </a:r>
          </a:p>
        </p:txBody>
      </p:sp>
      <p:sp>
        <p:nvSpPr>
          <p:cNvPr id="966" name="Shape 966"/>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967" name="image2.png">
            <a:hlinkClick r:id="rId2" invalidUrl="" action="" tgtFrame="" tooltip="" history="1" highlightClick="0" endSnd="0"/>
          </p:cNvPr>
          <p:cNvPicPr>
            <a:picLocks noChangeAspect="1"/>
          </p:cNvPicPr>
          <p:nvPr/>
        </p:nvPicPr>
        <p:blipFill>
          <a:blip r:embed="rId3">
            <a:extLst/>
          </a:blip>
          <a:stretch>
            <a:fillRect/>
          </a:stretch>
        </p:blipFill>
        <p:spPr>
          <a:xfrm>
            <a:off x="2609991" y="4377830"/>
            <a:ext cx="1797193" cy="889566"/>
          </a:xfrm>
          <a:prstGeom prst="rect">
            <a:avLst/>
          </a:prstGeom>
          <a:ln w="12700">
            <a:miter lim="400000"/>
          </a:ln>
        </p:spPr>
      </p:pic>
      <p:sp>
        <p:nvSpPr>
          <p:cNvPr id="968" name="Shape 968"/>
          <p:cNvSpPr/>
          <p:nvPr/>
        </p:nvSpPr>
        <p:spPr>
          <a:xfrm>
            <a:off x="4474914" y="4569742"/>
            <a:ext cx="4830833"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Web Activity: Human Reproduction</a:t>
            </a: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0" name="Shape 970"/>
          <p:cNvSpPr/>
          <p:nvPr>
            <p:ph type="title" idx="4294967295"/>
          </p:nvPr>
        </p:nvSpPr>
        <p:spPr>
          <a:xfrm>
            <a:off x="97083" y="295768"/>
            <a:ext cx="1290771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Manipulating Hormone Levels to Prevent Pregnancy</a:t>
            </a:r>
          </a:p>
        </p:txBody>
      </p:sp>
      <p:sp>
        <p:nvSpPr>
          <p:cNvPr id="971" name="Shape 971"/>
          <p:cNvSpPr/>
          <p:nvPr>
            <p:ph type="body" idx="4294967295"/>
          </p:nvPr>
        </p:nvSpPr>
        <p:spPr>
          <a:xfrm>
            <a:off x="205456" y="1873954"/>
            <a:ext cx="12480999" cy="7432608"/>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Manipulating levels of progesterone and estrogen can prevent ovulation and serve as a safe and effective method of preventing unwanted pregnancies</a:t>
            </a:r>
            <a:r>
              <a:rPr>
                <a:solidFill>
                  <a:srgbClr val="FF0000"/>
                </a:solidFill>
              </a:rPr>
              <a:t> </a:t>
            </a:r>
            <a:endParaRPr sz="2800"/>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Hormone-based birth-control methods deliver synthetic versions of progesterone, or progesterone and estradiol</a:t>
            </a:r>
            <a:endParaRPr sz="1400"/>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Because an LH spike does not occur during the follicular phase of the cycle, the follicle does not mature and ovulation does not occur</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In addition to hormone-based methods, there are </a:t>
            </a:r>
            <a:br/>
            <a:r>
              <a:t>also barrier, behavioral, and preventing embryo implantation approaches to preventing pregnancy</a:t>
            </a:r>
          </a:p>
        </p:txBody>
      </p:sp>
      <p:sp>
        <p:nvSpPr>
          <p:cNvPr id="972" name="Shape 97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4" name="Shape 974"/>
          <p:cNvSpPr/>
          <p:nvPr>
            <p:ph type="title" idx="4294967295"/>
          </p:nvPr>
        </p:nvSpPr>
        <p:spPr>
          <a:xfrm>
            <a:off x="27092" y="-2"/>
            <a:ext cx="28177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Summary Table 50.2</a:t>
            </a:r>
          </a:p>
        </p:txBody>
      </p:sp>
      <p:pic>
        <p:nvPicPr>
          <p:cNvPr id="975" name="image34.jpeg"/>
          <p:cNvPicPr>
            <a:picLocks noChangeAspect="1"/>
          </p:cNvPicPr>
          <p:nvPr/>
        </p:nvPicPr>
        <p:blipFill>
          <a:blip r:embed="rId3">
            <a:extLst/>
          </a:blip>
          <a:srcRect l="0" t="0" r="0" b="2862"/>
          <a:stretch>
            <a:fillRect/>
          </a:stretch>
        </p:blipFill>
        <p:spPr>
          <a:xfrm>
            <a:off x="422203" y="812799"/>
            <a:ext cx="12158135" cy="7893193"/>
          </a:xfrm>
          <a:prstGeom prst="rect">
            <a:avLst/>
          </a:prstGeom>
          <a:ln w="12700">
            <a:miter lim="400000"/>
          </a:ln>
        </p:spPr>
      </p:pic>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9" name="Shape 979"/>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Pregnancy and Birth in Mammals</a:t>
            </a:r>
          </a:p>
        </p:txBody>
      </p:sp>
      <p:sp>
        <p:nvSpPr>
          <p:cNvPr id="980" name="Shape 98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Pregnancy and </a:t>
            </a:r>
            <a:r>
              <a:rPr b="1"/>
              <a:t>lactation</a:t>
            </a:r>
            <a:r>
              <a:t>, providing milk that nourishes offspring after birth, represent some of </a:t>
            </a:r>
            <a:br/>
            <a:r>
              <a:t>the most extreme forms of parental care known in animals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some mammal species, parental care continues long after lactation ends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humans, care of the offspring can last until puberty or longer </a:t>
            </a:r>
          </a:p>
          <a:p>
            <a:pPr lvl="1" marL="836245" indent="-404446" defTabSz="1300480">
              <a:spcBef>
                <a:spcPts val="800"/>
              </a:spcBef>
              <a:buClr>
                <a:srgbClr val="9D002D"/>
              </a:buClr>
              <a:buSzPct val="100000"/>
              <a:buChar char="–"/>
              <a:defRPr>
                <a:latin typeface="Arial"/>
                <a:ea typeface="Arial"/>
                <a:cs typeface="Arial"/>
                <a:sym typeface="Arial"/>
              </a:defRPr>
            </a:pPr>
            <a:r>
              <a:t>Other animals may care for their young for a period </a:t>
            </a:r>
            <a:br/>
            <a:r>
              <a:t>of time</a:t>
            </a:r>
          </a:p>
        </p:txBody>
      </p:sp>
      <p:sp>
        <p:nvSpPr>
          <p:cNvPr id="981" name="Shape 98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3" name="Shape 98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Three Lineages and Modes of Reproduction </a:t>
            </a:r>
          </a:p>
        </p:txBody>
      </p:sp>
      <p:sp>
        <p:nvSpPr>
          <p:cNvPr id="984" name="Shape 984"/>
          <p:cNvSpPr/>
          <p:nvPr>
            <p:ph type="body" idx="4294967295"/>
          </p:nvPr>
        </p:nvSpPr>
        <p:spPr>
          <a:xfrm>
            <a:off x="205456" y="1837831"/>
            <a:ext cx="12480999" cy="7577102"/>
          </a:xfrm>
          <a:prstGeom prst="rect">
            <a:avLst/>
          </a:prstGeom>
        </p:spPr>
        <p:txBody>
          <a:bodyPr lIns="0" tIns="0" rIns="0" bIns="0" anchor="t"/>
          <a:lstStyle/>
          <a:p>
            <a:pPr marL="393229" indent="-393229"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The three mammalian lineages are distinguished by their mode of reproduction:</a:t>
            </a:r>
          </a:p>
          <a:p>
            <a:pPr lvl="1" marL="824483" indent="-379983" defTabSz="1300480">
              <a:spcBef>
                <a:spcPts val="800"/>
              </a:spcBef>
              <a:buClr>
                <a:srgbClr val="000000"/>
              </a:buClr>
              <a:buSzPct val="100000"/>
              <a:buAutoNum type="arabicPeriod" startAt="1"/>
              <a:tabLst>
                <a:tab pos="1155700" algn="l"/>
              </a:tabLst>
              <a:defRPr sz="3400">
                <a:latin typeface="Arial"/>
                <a:ea typeface="Arial"/>
                <a:cs typeface="Arial"/>
                <a:sym typeface="Arial"/>
              </a:defRPr>
            </a:pPr>
            <a:r>
              <a:t> </a:t>
            </a:r>
            <a:r>
              <a:rPr b="1"/>
              <a:t>Monotremes </a:t>
            </a:r>
            <a:r>
              <a:t>lay eggs and incubate them until hatching</a:t>
            </a:r>
          </a:p>
          <a:p>
            <a:pPr lvl="1" marL="824483" indent="-379983" defTabSz="1300480">
              <a:spcBef>
                <a:spcPts val="800"/>
              </a:spcBef>
              <a:buClr>
                <a:srgbClr val="000000"/>
              </a:buClr>
              <a:buSzPct val="100000"/>
              <a:buAutoNum type="arabicPeriod" startAt="1"/>
              <a:tabLst>
                <a:tab pos="1155700" algn="l"/>
              </a:tabLst>
              <a:defRPr sz="3400">
                <a:latin typeface="Arial"/>
                <a:ea typeface="Arial"/>
                <a:cs typeface="Arial"/>
                <a:sym typeface="Arial"/>
              </a:defRPr>
            </a:pPr>
            <a:r>
              <a:t> </a:t>
            </a:r>
            <a:r>
              <a:rPr b="1"/>
              <a:t>Eutherian </a:t>
            </a:r>
            <a:r>
              <a:t>mothers carry offspring for relatively long 	periods of development during gestation and nourish 	them via a placenta</a:t>
            </a:r>
          </a:p>
          <a:p>
            <a:pPr lvl="1" marL="824483" indent="-379983" defTabSz="1300480">
              <a:spcBef>
                <a:spcPts val="800"/>
              </a:spcBef>
              <a:buClr>
                <a:srgbClr val="000000"/>
              </a:buClr>
              <a:buSzPct val="100000"/>
              <a:buAutoNum type="arabicPeriod" startAt="1"/>
              <a:tabLst>
                <a:tab pos="1155700" algn="l"/>
              </a:tabLst>
              <a:defRPr sz="3400">
                <a:latin typeface="Arial"/>
                <a:ea typeface="Arial"/>
                <a:cs typeface="Arial"/>
                <a:sym typeface="Arial"/>
              </a:defRPr>
            </a:pPr>
            <a:r>
              <a:t> In </a:t>
            </a:r>
            <a:r>
              <a:rPr b="1"/>
              <a:t>marsupials</a:t>
            </a:r>
            <a:r>
              <a:t>, the corpus luteum is not maintained as </a:t>
            </a:r>
            <a:br/>
            <a:r>
              <a:t>	it is in eutherians, and no placenta forms. The young are 	ejected from the mother’s body at the end of the estrous 	cycle. The young climbs into the mother’s pouch and 	clings to a nipple from which it gets its nourishment</a:t>
            </a:r>
          </a:p>
        </p:txBody>
      </p:sp>
      <p:sp>
        <p:nvSpPr>
          <p:cNvPr id="985" name="Shape 98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87" name="image35.jpeg"/>
          <p:cNvPicPr>
            <a:picLocks noChangeAspect="1"/>
          </p:cNvPicPr>
          <p:nvPr/>
        </p:nvPicPr>
        <p:blipFill>
          <a:blip r:embed="rId3">
            <a:extLst/>
          </a:blip>
          <a:srcRect l="0" t="0" r="0" b="6684"/>
          <a:stretch>
            <a:fillRect/>
          </a:stretch>
        </p:blipFill>
        <p:spPr>
          <a:xfrm>
            <a:off x="422203" y="3237653"/>
            <a:ext cx="12158135" cy="3057032"/>
          </a:xfrm>
          <a:prstGeom prst="rect">
            <a:avLst/>
          </a:prstGeom>
          <a:ln w="12700">
            <a:miter lim="400000"/>
          </a:ln>
        </p:spPr>
      </p:pic>
      <p:sp>
        <p:nvSpPr>
          <p:cNvPr id="988" name="Shape 988"/>
          <p:cNvSpPr/>
          <p:nvPr/>
        </p:nvSpPr>
        <p:spPr>
          <a:xfrm>
            <a:off x="559927" y="5856675"/>
            <a:ext cx="749584" cy="275451"/>
          </a:xfrm>
          <a:prstGeom prst="rect">
            <a:avLst/>
          </a:prstGeom>
          <a:solidFill>
            <a:srgbClr val="1D100D">
              <a:alpha val="53999"/>
            </a:srgbClr>
          </a:solidFill>
          <a:ln w="12700">
            <a:miter lim="400000"/>
          </a:ln>
        </p:spPr>
        <p:txBody>
          <a:bodyPr lIns="50800" tIns="50800" rIns="50800" bIns="50800" anchor="ctr"/>
          <a:lstStyle/>
          <a:p>
            <a:pPr algn="l" defTabSz="1300480">
              <a:defRPr sz="3400">
                <a:latin typeface="Arial"/>
                <a:ea typeface="Arial"/>
                <a:cs typeface="Arial"/>
                <a:sym typeface="Arial"/>
              </a:defRPr>
            </a:pPr>
          </a:p>
        </p:txBody>
      </p:sp>
      <p:sp>
        <p:nvSpPr>
          <p:cNvPr id="989" name="Shape 989"/>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50.19</a:t>
            </a:r>
          </a:p>
        </p:txBody>
      </p:sp>
      <p:sp>
        <p:nvSpPr>
          <p:cNvPr id="990" name="Shape 990"/>
          <p:cNvSpPr/>
          <p:nvPr/>
        </p:nvSpPr>
        <p:spPr>
          <a:xfrm>
            <a:off x="697653" y="5834096"/>
            <a:ext cx="47716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FFFFFF"/>
                </a:solidFill>
                <a:latin typeface="Arial"/>
                <a:ea typeface="Arial"/>
                <a:cs typeface="Arial"/>
                <a:sym typeface="Arial"/>
              </a:defRPr>
            </a:lvl1pPr>
          </a:lstStyle>
          <a:p>
            <a:pPr/>
            <a:r>
              <a:t>5 mm</a:t>
            </a:r>
          </a:p>
        </p:txBody>
      </p:sp>
      <p:sp>
        <p:nvSpPr>
          <p:cNvPr id="991" name="Shape 991"/>
          <p:cNvSpPr/>
          <p:nvPr/>
        </p:nvSpPr>
        <p:spPr>
          <a:xfrm>
            <a:off x="489937" y="3246684"/>
            <a:ext cx="334211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(a)</a:t>
            </a:r>
            <a:r>
              <a:rPr b="1">
                <a:latin typeface="Arial"/>
                <a:ea typeface="Arial"/>
                <a:cs typeface="Arial"/>
                <a:sym typeface="Arial"/>
              </a:rPr>
              <a:t> Brushtail possum shortly after birth</a:t>
            </a:r>
          </a:p>
        </p:txBody>
      </p:sp>
      <p:sp>
        <p:nvSpPr>
          <p:cNvPr id="992" name="Shape 992"/>
          <p:cNvSpPr/>
          <p:nvPr/>
        </p:nvSpPr>
        <p:spPr>
          <a:xfrm>
            <a:off x="4553937" y="3246684"/>
            <a:ext cx="21368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(b)</a:t>
            </a:r>
            <a:r>
              <a:rPr b="1">
                <a:latin typeface="Arial"/>
                <a:ea typeface="Arial"/>
                <a:cs typeface="Arial"/>
                <a:sym typeface="Arial"/>
              </a:rPr>
              <a:t> 1.5 months after birth</a:t>
            </a:r>
          </a:p>
        </p:txBody>
      </p:sp>
      <p:sp>
        <p:nvSpPr>
          <p:cNvPr id="993" name="Shape 993"/>
          <p:cNvSpPr/>
          <p:nvPr/>
        </p:nvSpPr>
        <p:spPr>
          <a:xfrm>
            <a:off x="8626968" y="3255714"/>
            <a:ext cx="21368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(c)</a:t>
            </a:r>
            <a:r>
              <a:rPr b="1">
                <a:latin typeface="Arial"/>
                <a:ea typeface="Arial"/>
                <a:cs typeface="Arial"/>
                <a:sym typeface="Arial"/>
              </a:rPr>
              <a:t> 3.5 months after birth</a:t>
            </a:r>
          </a:p>
        </p:txBody>
      </p:sp>
      <p:sp>
        <p:nvSpPr>
          <p:cNvPr id="994" name="Shape 994"/>
          <p:cNvSpPr/>
          <p:nvPr/>
        </p:nvSpPr>
        <p:spPr>
          <a:xfrm flipH="1">
            <a:off x="614115" y="6086967"/>
            <a:ext cx="659273" cy="2"/>
          </a:xfrm>
          <a:prstGeom prst="line">
            <a:avLst/>
          </a:prstGeom>
          <a:ln w="50800">
            <a:solidFill>
              <a:srgbClr val="FFFFFF"/>
            </a:solidFill>
          </a:ln>
        </p:spPr>
        <p:txBody>
          <a:bodyPr lIns="45718" tIns="45718" rIns="45718" bIns="45718"/>
          <a:lstStyle/>
          <a:p>
            <a:pPr/>
          </a:p>
        </p:txBody>
      </p:sp>
      <p:sp>
        <p:nvSpPr>
          <p:cNvPr id="995" name="Shape 995"/>
          <p:cNvSpPr/>
          <p:nvPr/>
        </p:nvSpPr>
        <p:spPr>
          <a:xfrm>
            <a:off x="4725527" y="5838612"/>
            <a:ext cx="57605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FFFFFF"/>
                </a:solidFill>
                <a:latin typeface="Arial"/>
                <a:ea typeface="Arial"/>
                <a:cs typeface="Arial"/>
                <a:sym typeface="Arial"/>
              </a:defRPr>
            </a:lvl1pPr>
          </a:lstStyle>
          <a:p>
            <a:pPr/>
            <a:r>
              <a:t>20 mm</a:t>
            </a:r>
          </a:p>
        </p:txBody>
      </p:sp>
      <p:sp>
        <p:nvSpPr>
          <p:cNvPr id="996" name="Shape 996"/>
          <p:cNvSpPr/>
          <p:nvPr/>
        </p:nvSpPr>
        <p:spPr>
          <a:xfrm flipH="1">
            <a:off x="4678114" y="6082453"/>
            <a:ext cx="659273" cy="2"/>
          </a:xfrm>
          <a:prstGeom prst="line">
            <a:avLst/>
          </a:prstGeom>
          <a:ln w="50800">
            <a:solidFill>
              <a:srgbClr val="FFFFFF"/>
            </a:solidFill>
          </a:ln>
        </p:spPr>
        <p:txBody>
          <a:bodyPr lIns="45718" tIns="45718" rIns="45718" bIns="45718"/>
          <a:lstStyle/>
          <a:p>
            <a:pPr/>
          </a:p>
        </p:txBody>
      </p:sp>
      <p:sp>
        <p:nvSpPr>
          <p:cNvPr id="997" name="Shape 997"/>
          <p:cNvSpPr/>
          <p:nvPr/>
        </p:nvSpPr>
        <p:spPr>
          <a:xfrm>
            <a:off x="8775982" y="5834096"/>
            <a:ext cx="57605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solidFill>
                  <a:srgbClr val="FFFFFF"/>
                </a:solidFill>
                <a:latin typeface="Arial"/>
                <a:ea typeface="Arial"/>
                <a:cs typeface="Arial"/>
                <a:sym typeface="Arial"/>
              </a:defRPr>
            </a:lvl1pPr>
          </a:lstStyle>
          <a:p>
            <a:pPr/>
            <a:r>
              <a:t>20 mm</a:t>
            </a:r>
          </a:p>
        </p:txBody>
      </p:sp>
      <p:sp>
        <p:nvSpPr>
          <p:cNvPr id="998" name="Shape 998"/>
          <p:cNvSpPr/>
          <p:nvPr/>
        </p:nvSpPr>
        <p:spPr>
          <a:xfrm flipH="1">
            <a:off x="8782755" y="6077937"/>
            <a:ext cx="568962" cy="2"/>
          </a:xfrm>
          <a:prstGeom prst="line">
            <a:avLst/>
          </a:prstGeom>
          <a:ln w="50800">
            <a:solidFill>
              <a:srgbClr val="FFFFFF"/>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02" name="Shape 100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Major Events during Human Pregnancy</a:t>
            </a:r>
          </a:p>
        </p:txBody>
      </p:sp>
      <p:sp>
        <p:nvSpPr>
          <p:cNvPr id="1003" name="Shape 1003"/>
          <p:cNvSpPr/>
          <p:nvPr>
            <p:ph type="body" idx="4294967295"/>
          </p:nvPr>
        </p:nvSpPr>
        <p:spPr>
          <a:xfrm>
            <a:off x="198684" y="1824283"/>
            <a:ext cx="12128783" cy="729714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Humans are examples of eutherian reproduction </a:t>
            </a:r>
          </a:p>
          <a:p>
            <a:pPr lvl="1" marL="831360" indent="-386860" defTabSz="1300480">
              <a:spcBef>
                <a:spcPts val="800"/>
              </a:spcBef>
              <a:buClr>
                <a:srgbClr val="9D002D"/>
              </a:buClr>
              <a:buSzPct val="100000"/>
              <a:buChar char="–"/>
              <a:defRPr>
                <a:latin typeface="Arial"/>
                <a:ea typeface="Arial"/>
                <a:cs typeface="Arial"/>
                <a:sym typeface="Arial"/>
              </a:defRPr>
            </a:pPr>
            <a:r>
              <a:t>Many events occur before and during pregnancy</a:t>
            </a:r>
          </a:p>
          <a:p>
            <a:pPr lvl="1" marL="831360" indent="-386860" defTabSz="1300480">
              <a:spcBef>
                <a:spcPts val="800"/>
              </a:spcBef>
              <a:buClr>
                <a:srgbClr val="9D002D"/>
              </a:buClr>
              <a:buSzPct val="100000"/>
              <a:buChar char="–"/>
              <a:defRPr>
                <a:latin typeface="Arial"/>
                <a:ea typeface="Arial"/>
                <a:cs typeface="Arial"/>
                <a:sym typeface="Arial"/>
              </a:defRPr>
            </a:pPr>
            <a:r>
              <a:t>An egg released from the ovary is viable for less </a:t>
            </a:r>
            <a:br/>
            <a:r>
              <a:t>than 24 hours</a:t>
            </a:r>
          </a:p>
          <a:p>
            <a:pPr lvl="1" marL="831360" indent="-386860" defTabSz="1300480">
              <a:spcBef>
                <a:spcPts val="800"/>
              </a:spcBef>
              <a:buClr>
                <a:srgbClr val="9D002D"/>
              </a:buClr>
              <a:buSzPct val="100000"/>
              <a:buChar char="–"/>
              <a:defRPr>
                <a:latin typeface="Arial"/>
                <a:ea typeface="Arial"/>
                <a:cs typeface="Arial"/>
                <a:sym typeface="Arial"/>
              </a:defRPr>
            </a:pPr>
            <a:r>
              <a:t>Sperm remain capable of fertilizing an egg for up to </a:t>
            </a:r>
            <a:br/>
            <a:r>
              <a:t>5 days</a:t>
            </a:r>
          </a:p>
        </p:txBody>
      </p:sp>
      <p:sp>
        <p:nvSpPr>
          <p:cNvPr id="1004" name="Shape 100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06" name="Shape 100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Major Events during Human Pregnancy</a:t>
            </a:r>
          </a:p>
        </p:txBody>
      </p:sp>
      <p:sp>
        <p:nvSpPr>
          <p:cNvPr id="1007" name="Shape 1007"/>
          <p:cNvSpPr/>
          <p:nvPr>
            <p:ph type="body" idx="4294967295"/>
          </p:nvPr>
        </p:nvSpPr>
        <p:spPr>
          <a:xfrm>
            <a:off x="198684" y="1824284"/>
            <a:ext cx="12128783" cy="711651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the sperm and oocyte meet, enzymes released from the head of the sperm create a path through the material surrounding the oocyte membrane </a:t>
            </a:r>
          </a:p>
          <a:p>
            <a:pPr lvl="1" marL="831360" indent="-386860" defTabSz="1300480">
              <a:spcBef>
                <a:spcPts val="800"/>
              </a:spcBef>
              <a:buClr>
                <a:srgbClr val="9D002D"/>
              </a:buClr>
              <a:buSzPct val="100000"/>
              <a:buChar char="–"/>
              <a:defRPr>
                <a:latin typeface="Arial"/>
                <a:ea typeface="Arial"/>
                <a:cs typeface="Arial"/>
                <a:sym typeface="Arial"/>
              </a:defRPr>
            </a:pPr>
            <a:r>
              <a:t>Once the membranes of the oocyte and sperm have fused, the oocyte nucleus completes meiosis II </a:t>
            </a:r>
          </a:p>
          <a:p>
            <a:pPr lvl="1" marL="831360" indent="-386860" defTabSz="1300480">
              <a:spcBef>
                <a:spcPts val="800"/>
              </a:spcBef>
              <a:buClr>
                <a:srgbClr val="9D002D"/>
              </a:buClr>
              <a:buSzPct val="100000"/>
              <a:buChar char="–"/>
              <a:defRPr>
                <a:latin typeface="Arial"/>
                <a:ea typeface="Arial"/>
                <a:cs typeface="Arial"/>
                <a:sym typeface="Arial"/>
              </a:defRPr>
            </a:pPr>
            <a:r>
              <a:t>The two nuclei then unite to form a diploid zygote</a:t>
            </a:r>
          </a:p>
        </p:txBody>
      </p:sp>
      <p:sp>
        <p:nvSpPr>
          <p:cNvPr id="1008" name="Shape 100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10" name="Shape 101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Implantation</a:t>
            </a:r>
          </a:p>
        </p:txBody>
      </p:sp>
      <p:sp>
        <p:nvSpPr>
          <p:cNvPr id="1011" name="Shape 101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Smooth muscle contractions in the oviduct move </a:t>
            </a:r>
            <a:br/>
            <a:r>
              <a:t>the zygote toward the uterus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By the time the embryo reaches the uterus, it </a:t>
            </a:r>
            <a:br/>
            <a:r>
              <a:t>consists of a hollow ball of cells, which then undergoes </a:t>
            </a:r>
            <a:r>
              <a:rPr b="1"/>
              <a:t>implantation</a:t>
            </a:r>
            <a:r>
              <a:t> in the wall of the uterus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embryo secretes a hormone called </a:t>
            </a:r>
            <a:r>
              <a:rPr b="1"/>
              <a:t>human chorionic gonadotropin</a:t>
            </a:r>
            <a:r>
              <a:t> (</a:t>
            </a:r>
            <a:r>
              <a:rPr b="1"/>
              <a:t>hCG</a:t>
            </a:r>
            <a:r>
              <a:t>) after implanting. When hCG is present, the corpus luteum does not disintegrate, the ovary continues to secrete progesterone, and the menstrual cycle is arrested</a:t>
            </a:r>
          </a:p>
        </p:txBody>
      </p:sp>
      <p:sp>
        <p:nvSpPr>
          <p:cNvPr id="1012" name="Shape 101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07" name="Shape 207"/>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08" name="image38.jpg"/>
          <p:cNvPicPr>
            <a:picLocks noChangeAspect="1"/>
          </p:cNvPicPr>
          <p:nvPr/>
        </p:nvPicPr>
        <p:blipFill>
          <a:blip r:embed="rId2">
            <a:extLst/>
          </a:blip>
          <a:stretch>
            <a:fillRect/>
          </a:stretch>
        </p:blipFill>
        <p:spPr>
          <a:xfrm>
            <a:off x="254000" y="1612900"/>
            <a:ext cx="11925300" cy="7073900"/>
          </a:xfrm>
          <a:prstGeom prst="rect">
            <a:avLst/>
          </a:prstGeom>
          <a:ln w="12700">
            <a:miter lim="400000"/>
          </a:ln>
        </p:spPr>
      </p:pic>
      <p:sp>
        <p:nvSpPr>
          <p:cNvPr id="209" name="Shape 209"/>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44</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14" name="Shape 1014"/>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First Trimester</a:t>
            </a:r>
          </a:p>
        </p:txBody>
      </p:sp>
      <p:sp>
        <p:nvSpPr>
          <p:cNvPr id="1015" name="Shape 1015"/>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humans, </a:t>
            </a:r>
            <a:r>
              <a:rPr b="1"/>
              <a:t>gestation</a:t>
            </a:r>
            <a:r>
              <a:t> is divided into three 3-month stages called </a:t>
            </a:r>
            <a:r>
              <a:rPr b="1"/>
              <a:t>trimesters</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Shortly after implantation, the three major embryonic tissues—ectoderm, endoderm, and mesoderm—form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By 8 weeks, these tissues have differentiated into the organs and systems of the body, and the heart has begun pumping blood through a circulatory system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embryo at this stage is called a </a:t>
            </a:r>
            <a:r>
              <a:rPr b="1"/>
              <a:t>fetus</a:t>
            </a:r>
          </a:p>
        </p:txBody>
      </p:sp>
      <p:sp>
        <p:nvSpPr>
          <p:cNvPr id="1016" name="Shape 101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18" name="Shape 1018"/>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First Trimester</a:t>
            </a:r>
          </a:p>
        </p:txBody>
      </p:sp>
      <p:sp>
        <p:nvSpPr>
          <p:cNvPr id="1019" name="Shape 1019"/>
          <p:cNvSpPr/>
          <p:nvPr>
            <p:ph type="body" idx="4294967295"/>
          </p:nvPr>
        </p:nvSpPr>
        <p:spPr>
          <a:xfrm>
            <a:off x="205456" y="1819767"/>
            <a:ext cx="12480999" cy="7717088"/>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embryonic ectoderm contributes to several important membranes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One of these, the </a:t>
            </a:r>
            <a:r>
              <a:rPr b="1"/>
              <a:t>amnion</a:t>
            </a:r>
            <a:r>
              <a:t>, completely surrounds the embryo. The amnion eventually fills with amniotic fluid, which provides the embryo with a protective cushion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placenta</a:t>
            </a:r>
            <a:r>
              <a:t>, the primary source of nutrition for the growing fetus, also forms during the first trimester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Arteries transport blood from the circulatory system of the fetus, through the </a:t>
            </a:r>
            <a:r>
              <a:rPr b="1"/>
              <a:t>umbilical cord</a:t>
            </a:r>
            <a:r>
              <a:t>, to an extensive capillary bed in the placenta</a:t>
            </a:r>
          </a:p>
        </p:txBody>
      </p:sp>
      <p:sp>
        <p:nvSpPr>
          <p:cNvPr id="1020" name="Shape 102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2" name="Shape 102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First Trimester</a:t>
            </a:r>
          </a:p>
        </p:txBody>
      </p:sp>
      <p:sp>
        <p:nvSpPr>
          <p:cNvPr id="1023" name="Shape 1023"/>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placenta thus provides a large surface area for the exchange of gases, nutrients, and wastes between maternal and fetal blood, even though maternal and fetal blood do not commingle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placenta also secretes a variety of hormones, including estrogens and progesterone. These hormones suppress the release of GnRH, LH, and FSH through negative feedback, and thus prevent ovulation during pregnancy</a:t>
            </a:r>
          </a:p>
        </p:txBody>
      </p:sp>
      <p:sp>
        <p:nvSpPr>
          <p:cNvPr id="1024" name="Shape 102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26" name="Shape 102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Second and Third Trimesters</a:t>
            </a:r>
          </a:p>
        </p:txBody>
      </p:sp>
      <p:sp>
        <p:nvSpPr>
          <p:cNvPr id="1027" name="Shape 102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After the organs and placenta form during the first trimester, development during the second and third trimesters focuses on growth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During the last weeks of pregnancy, the brain and lungs undergo particularly dramatic growth and development</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If a baby is born prematurely, intervention may be required to keep the baby alive until the lungs can complete their development</a:t>
            </a:r>
          </a:p>
        </p:txBody>
      </p:sp>
      <p:sp>
        <p:nvSpPr>
          <p:cNvPr id="1028" name="Shape 102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30" name="image36.jpeg"/>
          <p:cNvPicPr>
            <a:picLocks noChangeAspect="1"/>
          </p:cNvPicPr>
          <p:nvPr/>
        </p:nvPicPr>
        <p:blipFill>
          <a:blip r:embed="rId3">
            <a:extLst/>
          </a:blip>
          <a:srcRect l="0" t="0" r="0" b="4022"/>
          <a:stretch>
            <a:fillRect/>
          </a:stretch>
        </p:blipFill>
        <p:spPr>
          <a:xfrm>
            <a:off x="422203" y="2153918"/>
            <a:ext cx="12158135" cy="5226758"/>
          </a:xfrm>
          <a:prstGeom prst="rect">
            <a:avLst/>
          </a:prstGeom>
          <a:ln w="12700">
            <a:miter lim="400000"/>
          </a:ln>
        </p:spPr>
      </p:pic>
      <p:sp>
        <p:nvSpPr>
          <p:cNvPr id="1031" name="Shape 1031"/>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50.20</a:t>
            </a:r>
          </a:p>
        </p:txBody>
      </p:sp>
      <p:sp>
        <p:nvSpPr>
          <p:cNvPr id="1032" name="Shape 1032"/>
          <p:cNvSpPr/>
          <p:nvPr/>
        </p:nvSpPr>
        <p:spPr>
          <a:xfrm>
            <a:off x="489937" y="2124568"/>
            <a:ext cx="2367608"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Black"/>
                <a:ea typeface="Arial Black"/>
                <a:cs typeface="Arial Black"/>
                <a:sym typeface="Arial Black"/>
              </a:defRPr>
            </a:pPr>
            <a:r>
              <a:t>(a)</a:t>
            </a:r>
            <a:r>
              <a:rPr b="1">
                <a:latin typeface="Arial"/>
                <a:ea typeface="Arial"/>
                <a:cs typeface="Arial"/>
                <a:sym typeface="Arial"/>
              </a:rPr>
              <a:t> 1st trimester</a:t>
            </a:r>
          </a:p>
        </p:txBody>
      </p:sp>
      <p:sp>
        <p:nvSpPr>
          <p:cNvPr id="1033" name="Shape 1033"/>
          <p:cNvSpPr/>
          <p:nvPr/>
        </p:nvSpPr>
        <p:spPr>
          <a:xfrm>
            <a:off x="3826933" y="2138115"/>
            <a:ext cx="2468960"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Black"/>
                <a:ea typeface="Arial Black"/>
                <a:cs typeface="Arial Black"/>
                <a:sym typeface="Arial Black"/>
              </a:defRPr>
            </a:pPr>
            <a:r>
              <a:t>(b)</a:t>
            </a:r>
            <a:r>
              <a:rPr b="1">
                <a:latin typeface="Arial"/>
                <a:ea typeface="Arial"/>
                <a:cs typeface="Arial"/>
                <a:sym typeface="Arial"/>
              </a:rPr>
              <a:t> 2nd trimester</a:t>
            </a:r>
          </a:p>
        </p:txBody>
      </p:sp>
      <p:sp>
        <p:nvSpPr>
          <p:cNvPr id="1034" name="Shape 1034"/>
          <p:cNvSpPr/>
          <p:nvPr/>
        </p:nvSpPr>
        <p:spPr>
          <a:xfrm>
            <a:off x="9502985" y="2135857"/>
            <a:ext cx="2401393"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Black"/>
                <a:ea typeface="Arial Black"/>
                <a:cs typeface="Arial Black"/>
                <a:sym typeface="Arial Black"/>
              </a:defRPr>
            </a:pPr>
            <a:r>
              <a:t>(c)</a:t>
            </a:r>
            <a:r>
              <a:rPr b="1">
                <a:latin typeface="Arial"/>
                <a:ea typeface="Arial"/>
                <a:cs typeface="Arial"/>
                <a:sym typeface="Arial"/>
              </a:rPr>
              <a:t> 3rd trimester</a:t>
            </a:r>
          </a:p>
        </p:txBody>
      </p:sp>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38" name="Shape 1038"/>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the Mother Nourish the Fetus?</a:t>
            </a:r>
          </a:p>
        </p:txBody>
      </p:sp>
      <p:sp>
        <p:nvSpPr>
          <p:cNvPr id="1039" name="Shape 1039"/>
          <p:cNvSpPr/>
          <p:nvPr>
            <p:ph type="body" idx="4294967295"/>
          </p:nvPr>
        </p:nvSpPr>
        <p:spPr>
          <a:xfrm>
            <a:off x="205456" y="1855892"/>
            <a:ext cx="12480999" cy="7680961"/>
          </a:xfrm>
          <a:prstGeom prst="rect">
            <a:avLst/>
          </a:prstGeom>
        </p:spPr>
        <p:txBody>
          <a:bodyPr lIns="0" tIns="0" rIns="0" bIns="0" anchor="t"/>
          <a:lstStyle/>
          <a:p>
            <a:pPr marL="305932" indent="-305932" defTabSz="1300480">
              <a:lnSpc>
                <a:spcPct val="95000"/>
              </a:lnSpc>
              <a:spcBef>
                <a:spcPts val="900"/>
              </a:spcBef>
              <a:buClr>
                <a:srgbClr val="9D002D"/>
              </a:buClr>
              <a:buSzPct val="100000"/>
              <a:buFont typeface="Wingdings"/>
              <a:buChar char="▪"/>
              <a:defRPr sz="3800">
                <a:latin typeface="Arial"/>
                <a:ea typeface="Arial"/>
                <a:cs typeface="Arial"/>
                <a:sym typeface="Arial"/>
              </a:defRPr>
            </a:pPr>
            <a:r>
              <a:t>In oviparous and ovoviviparous species, mothers produce relatively large eggs that contain all of the nutrients and fluids that the embryo needs to develop until hatching</a:t>
            </a:r>
          </a:p>
          <a:p>
            <a:pPr marL="305932" indent="-305932" defTabSz="1300480">
              <a:lnSpc>
                <a:spcPct val="95000"/>
              </a:lnSpc>
              <a:spcBef>
                <a:spcPts val="900"/>
              </a:spcBef>
              <a:buClr>
                <a:srgbClr val="9D002D"/>
              </a:buClr>
              <a:buSzPct val="100000"/>
              <a:buFont typeface="Wingdings"/>
              <a:buChar char="▪"/>
              <a:defRPr sz="3800">
                <a:latin typeface="Arial"/>
                <a:ea typeface="Arial"/>
                <a:cs typeface="Arial"/>
                <a:sym typeface="Arial"/>
              </a:defRPr>
            </a:pPr>
            <a:r>
              <a:t>In viviparous species, on the other hand, eggs are small and contain almost no nutrients. Instead, the developing embryo is dependent on the mother for oxygen, chemical energy in the form of sugars, amino acids, and other raw materials for growth, and waste removal</a:t>
            </a:r>
          </a:p>
          <a:p>
            <a:pPr marL="305932" indent="-305932" defTabSz="1300480">
              <a:lnSpc>
                <a:spcPct val="95000"/>
              </a:lnSpc>
              <a:spcBef>
                <a:spcPts val="900"/>
              </a:spcBef>
              <a:buClr>
                <a:srgbClr val="9D002D"/>
              </a:buClr>
              <a:buSzPct val="100000"/>
              <a:buFont typeface="Wingdings"/>
              <a:buChar char="▪"/>
              <a:defRPr sz="3800">
                <a:latin typeface="Arial"/>
                <a:ea typeface="Arial"/>
                <a:cs typeface="Arial"/>
                <a:sym typeface="Arial"/>
              </a:defRPr>
            </a:pPr>
            <a:r>
              <a:t>Many adaptations exist that accommodate these needs</a:t>
            </a:r>
          </a:p>
        </p:txBody>
      </p:sp>
      <p:sp>
        <p:nvSpPr>
          <p:cNvPr id="1040" name="Shape 1040"/>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2" name="Shape 104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Fetus Demands Oxygen and Nourishment</a:t>
            </a:r>
          </a:p>
        </p:txBody>
      </p:sp>
      <p:sp>
        <p:nvSpPr>
          <p:cNvPr id="1043" name="Shape 1043"/>
          <p:cNvSpPr/>
          <p:nvPr>
            <p:ph type="body" idx="4294967295"/>
          </p:nvPr>
        </p:nvSpPr>
        <p:spPr>
          <a:xfrm>
            <a:off x="205456" y="1855892"/>
            <a:ext cx="12480999" cy="7644839"/>
          </a:xfrm>
          <a:prstGeom prst="rect">
            <a:avLst/>
          </a:prstGeom>
        </p:spPr>
        <p:txBody>
          <a:bodyPr lIns="0" tIns="0" rIns="0" bIns="0" anchor="t"/>
          <a:lstStyle/>
          <a:p>
            <a:pPr marL="379184" indent="-379184" defTabSz="1300480">
              <a:lnSpc>
                <a:spcPct val="95000"/>
              </a:lnSpc>
              <a:spcBef>
                <a:spcPts val="900"/>
              </a:spcBef>
              <a:buClr>
                <a:srgbClr val="9D002D"/>
              </a:buClr>
              <a:buSzPct val="100000"/>
              <a:buFont typeface="Wingdings"/>
              <a:buChar char="▪"/>
              <a:defRPr sz="3800">
                <a:latin typeface="Arial"/>
                <a:ea typeface="Arial"/>
                <a:cs typeface="Arial"/>
                <a:sym typeface="Arial"/>
              </a:defRPr>
            </a:pPr>
            <a:r>
              <a:t>During pregnancy, the mother’s respiratory and circulatory change to meet the oxygen and nourishment demands of the fetus</a:t>
            </a:r>
            <a:endParaRPr sz="3400"/>
          </a:p>
          <a:p>
            <a:pPr lvl="1" marL="831360" indent="-386860" defTabSz="1300480">
              <a:lnSpc>
                <a:spcPct val="95000"/>
              </a:lnSpc>
              <a:spcBef>
                <a:spcPts val="800"/>
              </a:spcBef>
              <a:buClr>
                <a:srgbClr val="9D002D"/>
              </a:buClr>
              <a:buSzPct val="100000"/>
              <a:buChar char="–"/>
              <a:defRPr>
                <a:latin typeface="Arial"/>
                <a:ea typeface="Arial"/>
                <a:cs typeface="Arial"/>
                <a:sym typeface="Arial"/>
              </a:defRPr>
            </a:pPr>
            <a:r>
              <a:t>A mother’s blood volume and heart-pumping capacity increase greatly, as do her breathing rate and volume</a:t>
            </a:r>
          </a:p>
          <a:p>
            <a:pPr lvl="1" marL="831360" indent="-386860" defTabSz="1300480">
              <a:lnSpc>
                <a:spcPct val="95000"/>
              </a:lnSpc>
              <a:spcBef>
                <a:spcPts val="800"/>
              </a:spcBef>
              <a:buClr>
                <a:srgbClr val="9D002D"/>
              </a:buClr>
              <a:buSzPct val="100000"/>
              <a:buChar char="–"/>
              <a:defRPr>
                <a:latin typeface="Arial"/>
                <a:ea typeface="Arial"/>
                <a:cs typeface="Arial"/>
                <a:sym typeface="Arial"/>
              </a:defRPr>
            </a:pPr>
            <a:r>
              <a:t>Blood vessels dilate to increase blood supply and lower blood pressure</a:t>
            </a:r>
          </a:p>
          <a:p>
            <a:pPr lvl="1" marL="831360" indent="-386860" defTabSz="1300480">
              <a:lnSpc>
                <a:spcPct val="95000"/>
              </a:lnSpc>
              <a:spcBef>
                <a:spcPts val="800"/>
              </a:spcBef>
              <a:buClr>
                <a:srgbClr val="9D002D"/>
              </a:buClr>
              <a:buSzPct val="100000"/>
              <a:buChar char="–"/>
              <a:defRPr>
                <a:latin typeface="Arial"/>
                <a:ea typeface="Arial"/>
                <a:cs typeface="Arial"/>
                <a:sym typeface="Arial"/>
              </a:defRPr>
            </a:pPr>
            <a:r>
              <a:t>In another adaptation, the fetus’s blood always has a higher affinity for oxygen than does the mother’s blood. The high oxygen affinity of fetal hemoglobin ensures that the fetus is always able to acquire oxygen from the mother</a:t>
            </a:r>
          </a:p>
        </p:txBody>
      </p:sp>
      <p:sp>
        <p:nvSpPr>
          <p:cNvPr id="1044" name="Shape 104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46" name="Shape 104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Fetus Demands Oxygen and Nourishment</a:t>
            </a:r>
          </a:p>
        </p:txBody>
      </p:sp>
      <p:sp>
        <p:nvSpPr>
          <p:cNvPr id="1047" name="Shape 104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mother’s breathing rate and volume increases, providing more oxygen to the fetus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mother’s heart has enlarged and beats faster</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gas exchange efficiency is increased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Mothers and embryos exchange more than nutrients and wastes—they can also exchange dangerous molecules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This is due to the villi of the fetus’s blood vessels in the placenta providing a large surface area for exchange of gases and waste products </a:t>
            </a:r>
          </a:p>
        </p:txBody>
      </p:sp>
      <p:sp>
        <p:nvSpPr>
          <p:cNvPr id="1048" name="Shape 104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0" name="Shape 105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Toxic Chemicals Can Also Be Transferred </a:t>
            </a:r>
          </a:p>
        </p:txBody>
      </p:sp>
      <p:sp>
        <p:nvSpPr>
          <p:cNvPr id="1051" name="Shape 105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Compared to children of mothers who do not drink alcohol, children of mothers who imbibe ethanol are at high risk for hyperactivity, severe learning disabilities, and depression </a:t>
            </a:r>
          </a:p>
          <a:p>
            <a:pPr lvl="1" marL="831360" indent="-386860" defTabSz="1300480">
              <a:spcBef>
                <a:spcPts val="800"/>
              </a:spcBef>
              <a:buClr>
                <a:srgbClr val="9D002D"/>
              </a:buClr>
              <a:buSzPct val="100000"/>
              <a:buChar char="–"/>
              <a:defRPr>
                <a:latin typeface="Arial"/>
                <a:ea typeface="Arial"/>
                <a:cs typeface="Arial"/>
                <a:sym typeface="Arial"/>
              </a:defRPr>
            </a:pPr>
            <a:r>
              <a:t>Collectively, these symptoms are termed </a:t>
            </a:r>
            <a:r>
              <a:rPr b="1"/>
              <a:t>fetal alcohol syndrome (FAS)</a:t>
            </a:r>
          </a:p>
        </p:txBody>
      </p:sp>
      <p:sp>
        <p:nvSpPr>
          <p:cNvPr id="1052" name="Shape 105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4" name="Shape 1054"/>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Toxic Chemicals Can Also Be Transferred </a:t>
            </a:r>
          </a:p>
        </p:txBody>
      </p:sp>
      <p:sp>
        <p:nvSpPr>
          <p:cNvPr id="1055" name="Shape 1055"/>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Experiments with alcohol in newborn rats illustrate that alcohol consumption in early development can lead to degeneration of brain neurons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messages of these data are as follows:</a:t>
            </a:r>
            <a:endParaRPr sz="2800"/>
          </a:p>
          <a:p>
            <a:pPr lvl="1" marL="972037" indent="-527538" defTabSz="1300480">
              <a:spcBef>
                <a:spcPts val="800"/>
              </a:spcBef>
              <a:buClr>
                <a:srgbClr val="000000"/>
              </a:buClr>
              <a:buSzPct val="100000"/>
              <a:buAutoNum type="arabicPeriod" startAt="1"/>
              <a:defRPr>
                <a:latin typeface="Arial"/>
                <a:ea typeface="Arial"/>
                <a:cs typeface="Arial"/>
                <a:sym typeface="Arial"/>
              </a:defRPr>
            </a:pPr>
            <a:r>
              <a:t>Ethanol destroys growing neurons</a:t>
            </a:r>
            <a:endParaRPr sz="1400"/>
          </a:p>
          <a:p>
            <a:pPr lvl="1" marL="972037" indent="-527538" defTabSz="1300480">
              <a:spcBef>
                <a:spcPts val="800"/>
              </a:spcBef>
              <a:buClr>
                <a:srgbClr val="000000"/>
              </a:buClr>
              <a:buSzPct val="100000"/>
              <a:buAutoNum type="arabicPeriod" startAt="1"/>
              <a:defRPr>
                <a:latin typeface="Arial"/>
                <a:ea typeface="Arial"/>
                <a:cs typeface="Arial"/>
                <a:sym typeface="Arial"/>
              </a:defRPr>
            </a:pPr>
            <a:r>
              <a:t>Even a single, “moderate” dose of alcohol </a:t>
            </a:r>
            <a:br/>
            <a:r>
              <a:t>can have a devastating effect</a:t>
            </a:r>
          </a:p>
        </p:txBody>
      </p:sp>
      <p:sp>
        <p:nvSpPr>
          <p:cNvPr id="1056" name="Shape 105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12" name="Shape 212"/>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13" name="image39.jpg"/>
          <p:cNvPicPr>
            <a:picLocks noChangeAspect="1"/>
          </p:cNvPicPr>
          <p:nvPr/>
        </p:nvPicPr>
        <p:blipFill>
          <a:blip r:embed="rId2">
            <a:extLst/>
          </a:blip>
          <a:stretch>
            <a:fillRect/>
          </a:stretch>
        </p:blipFill>
        <p:spPr>
          <a:xfrm>
            <a:off x="342900" y="165100"/>
            <a:ext cx="11836400" cy="9398000"/>
          </a:xfrm>
          <a:prstGeom prst="rect">
            <a:avLst/>
          </a:prstGeom>
          <a:ln w="12700">
            <a:miter lim="400000"/>
          </a:ln>
        </p:spPr>
      </p:pic>
      <p:sp>
        <p:nvSpPr>
          <p:cNvPr id="214" name="Shape 214"/>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45</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58" name="Shape 1058"/>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50.22</a:t>
            </a:r>
          </a:p>
        </p:txBody>
      </p:sp>
      <p:pic>
        <p:nvPicPr>
          <p:cNvPr id="1059" name="image37.jpeg"/>
          <p:cNvPicPr>
            <a:picLocks noChangeAspect="1"/>
          </p:cNvPicPr>
          <p:nvPr/>
        </p:nvPicPr>
        <p:blipFill>
          <a:blip r:embed="rId3">
            <a:extLst/>
          </a:blip>
          <a:srcRect l="0" t="0" r="0" b="2796"/>
          <a:stretch>
            <a:fillRect/>
          </a:stretch>
        </p:blipFill>
        <p:spPr>
          <a:xfrm>
            <a:off x="422203" y="1203394"/>
            <a:ext cx="12158135" cy="7139095"/>
          </a:xfrm>
          <a:prstGeom prst="rect">
            <a:avLst/>
          </a:prstGeom>
          <a:ln w="12700">
            <a:miter lim="400000"/>
          </a:ln>
        </p:spPr>
      </p:pic>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63" name="Shape 1063"/>
          <p:cNvSpPr/>
          <p:nvPr>
            <p:ph type="title" idx="4294967295"/>
          </p:nvPr>
        </p:nvSpPr>
        <p:spPr>
          <a:xfrm>
            <a:off x="97083" y="243838"/>
            <a:ext cx="12480999" cy="679594"/>
          </a:xfrm>
          <a:prstGeom prst="rect">
            <a:avLst/>
          </a:prstGeom>
        </p:spPr>
        <p:txBody>
          <a:bodyPr lIns="58351" tIns="58351" rIns="58351" bIns="58351"/>
          <a:lstStyle>
            <a:lvl1pPr marL="596324" indent="-596324" algn="l" defTabSz="1209446">
              <a:lnSpc>
                <a:spcPct val="90000"/>
              </a:lnSpc>
              <a:defRPr b="1" sz="4000">
                <a:solidFill>
                  <a:srgbClr val="9D002D"/>
                </a:solidFill>
                <a:latin typeface="Times New Roman"/>
                <a:ea typeface="Times New Roman"/>
                <a:cs typeface="Times New Roman"/>
                <a:sym typeface="Times New Roman"/>
              </a:defRPr>
            </a:lvl1pPr>
          </a:lstStyle>
          <a:p>
            <a:pPr/>
            <a:r>
              <a:t>Countercurrent Flow</a:t>
            </a:r>
          </a:p>
        </p:txBody>
      </p:sp>
      <p:sp>
        <p:nvSpPr>
          <p:cNvPr id="1064" name="Shape 1064"/>
          <p:cNvSpPr/>
          <p:nvPr>
            <p:ph type="body" idx="4294967295"/>
          </p:nvPr>
        </p:nvSpPr>
        <p:spPr>
          <a:xfrm>
            <a:off x="79021" y="1783644"/>
            <a:ext cx="12661621" cy="7215859"/>
          </a:xfrm>
          <a:prstGeom prst="rect">
            <a:avLst/>
          </a:prstGeom>
        </p:spPr>
        <p:txBody>
          <a:bodyPr lIns="58351" tIns="58351" rIns="58351" bIns="58351" anchor="t"/>
          <a:lstStyle/>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Sheep exhibit an adaptation known as countercurrent flow</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There is a countercurrent flow in the placenta between the mother’s blood and the blood of </a:t>
            </a:r>
            <a:br/>
            <a:r>
              <a:t>the fetus</a:t>
            </a:r>
          </a:p>
          <a:p>
            <a:pPr marL="379184" indent="-379184" defTabSz="1167270">
              <a:spcBef>
                <a:spcPts val="900"/>
              </a:spcBef>
              <a:buClr>
                <a:srgbClr val="9D002D"/>
              </a:buClr>
              <a:buSzPct val="100000"/>
              <a:buFont typeface="Wingdings"/>
              <a:buChar char="▪"/>
              <a:defRPr sz="3800">
                <a:latin typeface="Arial"/>
                <a:ea typeface="Arial"/>
                <a:cs typeface="Arial"/>
                <a:sym typeface="Arial"/>
              </a:defRPr>
            </a:pPr>
            <a:r>
              <a:t>This type of flow maintains a concentration gradient that promotes the exchange of gases, nutrients, and wastes</a:t>
            </a:r>
          </a:p>
        </p:txBody>
      </p:sp>
      <p:sp>
        <p:nvSpPr>
          <p:cNvPr id="1065" name="Shape 106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67" name="Shape 1067"/>
          <p:cNvSpPr/>
          <p:nvPr>
            <p:ph type="title" idx="4294967295"/>
          </p:nvPr>
        </p:nvSpPr>
        <p:spPr>
          <a:xfrm>
            <a:off x="94825" y="273190"/>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Human Birth</a:t>
            </a:r>
          </a:p>
        </p:txBody>
      </p:sp>
      <p:sp>
        <p:nvSpPr>
          <p:cNvPr id="1068" name="Shape 1068"/>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pituitary hormone </a:t>
            </a:r>
            <a:r>
              <a:rPr b="1"/>
              <a:t>oxytocin </a:t>
            </a:r>
            <a:r>
              <a:t>is important in stimulating smooth-muscle cells in the uterine wall to begin </a:t>
            </a:r>
            <a:r>
              <a:rPr b="1"/>
              <a:t>labor</a:t>
            </a:r>
            <a:r>
              <a:t>—the contractions that expel the fetus from the mother’s body</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Three steps that lead to birth:</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Dilation of the cervix</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Delivery of the infant</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Delivery of the placenta</a:t>
            </a:r>
          </a:p>
        </p:txBody>
      </p:sp>
      <p:sp>
        <p:nvSpPr>
          <p:cNvPr id="1069" name="Shape 106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71" name="image38.jpeg"/>
          <p:cNvPicPr>
            <a:picLocks noChangeAspect="1"/>
          </p:cNvPicPr>
          <p:nvPr/>
        </p:nvPicPr>
        <p:blipFill>
          <a:blip r:embed="rId3">
            <a:extLst/>
          </a:blip>
          <a:srcRect l="0" t="0" r="0" b="4548"/>
          <a:stretch>
            <a:fillRect/>
          </a:stretch>
        </p:blipFill>
        <p:spPr>
          <a:xfrm>
            <a:off x="422203" y="2171981"/>
            <a:ext cx="12158135" cy="5163541"/>
          </a:xfrm>
          <a:prstGeom prst="rect">
            <a:avLst/>
          </a:prstGeom>
          <a:ln w="12700">
            <a:miter lim="400000"/>
          </a:ln>
        </p:spPr>
      </p:pic>
      <p:sp>
        <p:nvSpPr>
          <p:cNvPr id="1072" name="Shape 1072"/>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50.23</a:t>
            </a:r>
          </a:p>
        </p:txBody>
      </p:sp>
      <p:sp>
        <p:nvSpPr>
          <p:cNvPr id="1073" name="Shape 1073"/>
          <p:cNvSpPr/>
          <p:nvPr/>
        </p:nvSpPr>
        <p:spPr>
          <a:xfrm>
            <a:off x="4630701" y="6610773"/>
            <a:ext cx="2192041"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Expulsion: delivery</a:t>
            </a:r>
            <a:endParaRPr b="1">
              <a:latin typeface="Arial"/>
              <a:ea typeface="Arial"/>
              <a:cs typeface="Arial"/>
              <a:sym typeface="Arial"/>
            </a:endParaRPr>
          </a:p>
          <a:p>
            <a:pPr algn="l" defTabSz="1300480">
              <a:defRPr b="1" sz="1600">
                <a:latin typeface="Arial"/>
                <a:ea typeface="Arial"/>
                <a:cs typeface="Arial"/>
                <a:sym typeface="Arial"/>
              </a:defRPr>
            </a:pPr>
            <a:r>
              <a:t>of the infant</a:t>
            </a:r>
          </a:p>
        </p:txBody>
      </p:sp>
      <p:sp>
        <p:nvSpPr>
          <p:cNvPr id="1074" name="Shape 1074"/>
          <p:cNvSpPr/>
          <p:nvPr/>
        </p:nvSpPr>
        <p:spPr>
          <a:xfrm>
            <a:off x="629918" y="2695786"/>
            <a:ext cx="141287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Umbilical cord</a:t>
            </a:r>
          </a:p>
        </p:txBody>
      </p:sp>
      <p:sp>
        <p:nvSpPr>
          <p:cNvPr id="1075" name="Shape 1075"/>
          <p:cNvSpPr/>
          <p:nvPr/>
        </p:nvSpPr>
        <p:spPr>
          <a:xfrm>
            <a:off x="632176" y="6608515"/>
            <a:ext cx="1909665"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Dilation of cervix</a:t>
            </a:r>
          </a:p>
        </p:txBody>
      </p:sp>
      <p:sp>
        <p:nvSpPr>
          <p:cNvPr id="1076" name="Shape 1076"/>
          <p:cNvSpPr/>
          <p:nvPr/>
        </p:nvSpPr>
        <p:spPr>
          <a:xfrm>
            <a:off x="8597617" y="6592710"/>
            <a:ext cx="2192239"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Delivery of placenta</a:t>
            </a:r>
          </a:p>
        </p:txBody>
      </p:sp>
      <p:sp>
        <p:nvSpPr>
          <p:cNvPr id="1077" name="Shape 1077"/>
          <p:cNvSpPr/>
          <p:nvPr/>
        </p:nvSpPr>
        <p:spPr>
          <a:xfrm>
            <a:off x="1381758" y="2993812"/>
            <a:ext cx="84852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Placenta</a:t>
            </a:r>
          </a:p>
        </p:txBody>
      </p:sp>
      <p:sp>
        <p:nvSpPr>
          <p:cNvPr id="1078" name="Shape 1078"/>
          <p:cNvSpPr/>
          <p:nvPr/>
        </p:nvSpPr>
        <p:spPr>
          <a:xfrm>
            <a:off x="2298417" y="3438595"/>
            <a:ext cx="65633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Uterus</a:t>
            </a:r>
          </a:p>
        </p:txBody>
      </p:sp>
      <p:sp>
        <p:nvSpPr>
          <p:cNvPr id="1079" name="Shape 1079"/>
          <p:cNvSpPr/>
          <p:nvPr/>
        </p:nvSpPr>
        <p:spPr>
          <a:xfrm>
            <a:off x="3255714" y="4158825"/>
            <a:ext cx="63400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Cervix</a:t>
            </a:r>
          </a:p>
        </p:txBody>
      </p:sp>
      <p:sp>
        <p:nvSpPr>
          <p:cNvPr id="1080" name="Shape 1080"/>
          <p:cNvSpPr/>
          <p:nvPr/>
        </p:nvSpPr>
        <p:spPr>
          <a:xfrm flipV="1">
            <a:off x="1264354" y="2930594"/>
            <a:ext cx="2" cy="1065673"/>
          </a:xfrm>
          <a:prstGeom prst="line">
            <a:avLst/>
          </a:prstGeom>
          <a:ln w="25400">
            <a:solidFill>
              <a:srgbClr val="000000"/>
            </a:solidFill>
          </a:ln>
        </p:spPr>
        <p:txBody>
          <a:bodyPr lIns="45718" tIns="45718" rIns="45718" bIns="45718"/>
          <a:lstStyle/>
          <a:p>
            <a:pPr/>
          </a:p>
        </p:txBody>
      </p:sp>
      <p:sp>
        <p:nvSpPr>
          <p:cNvPr id="1081" name="Shape 1081"/>
          <p:cNvSpPr/>
          <p:nvPr/>
        </p:nvSpPr>
        <p:spPr>
          <a:xfrm flipV="1">
            <a:off x="1512709" y="3237652"/>
            <a:ext cx="2" cy="433495"/>
          </a:xfrm>
          <a:prstGeom prst="line">
            <a:avLst/>
          </a:prstGeom>
          <a:ln w="25400">
            <a:solidFill>
              <a:srgbClr val="000000"/>
            </a:solidFill>
          </a:ln>
        </p:spPr>
        <p:txBody>
          <a:bodyPr lIns="45718" tIns="45718" rIns="45718" bIns="45718"/>
          <a:lstStyle/>
          <a:p>
            <a:pPr/>
          </a:p>
        </p:txBody>
      </p:sp>
      <p:sp>
        <p:nvSpPr>
          <p:cNvPr id="1082" name="Shape 1082"/>
          <p:cNvSpPr/>
          <p:nvPr/>
        </p:nvSpPr>
        <p:spPr>
          <a:xfrm flipV="1">
            <a:off x="2600959" y="3684692"/>
            <a:ext cx="2" cy="943753"/>
          </a:xfrm>
          <a:prstGeom prst="line">
            <a:avLst/>
          </a:prstGeom>
          <a:ln w="25400">
            <a:solidFill>
              <a:srgbClr val="000000"/>
            </a:solidFill>
          </a:ln>
        </p:spPr>
        <p:txBody>
          <a:bodyPr lIns="45718" tIns="45718" rIns="45718" bIns="45718"/>
          <a:lstStyle/>
          <a:p>
            <a:pPr/>
          </a:p>
        </p:txBody>
      </p:sp>
      <p:sp>
        <p:nvSpPr>
          <p:cNvPr id="1083" name="Shape 1083"/>
          <p:cNvSpPr/>
          <p:nvPr/>
        </p:nvSpPr>
        <p:spPr>
          <a:xfrm flipV="1">
            <a:off x="2903502" y="4402666"/>
            <a:ext cx="600571" cy="745069"/>
          </a:xfrm>
          <a:prstGeom prst="line">
            <a:avLst/>
          </a:prstGeom>
          <a:ln w="25400">
            <a:solidFill>
              <a:srgbClr val="000000"/>
            </a:solidFill>
          </a:ln>
        </p:spPr>
        <p:txBody>
          <a:bodyPr lIns="45718" tIns="45718" rIns="45718" bIns="45718"/>
          <a:lstStyle/>
          <a:p>
            <a:pPr/>
          </a:p>
        </p:txBody>
      </p:sp>
      <p:sp>
        <p:nvSpPr>
          <p:cNvPr id="1084" name="Shape 1084"/>
          <p:cNvSpPr/>
          <p:nvPr/>
        </p:nvSpPr>
        <p:spPr>
          <a:xfrm flipH="1">
            <a:off x="2885438" y="4402666"/>
            <a:ext cx="618634" cy="1268873"/>
          </a:xfrm>
          <a:prstGeom prst="line">
            <a:avLst/>
          </a:prstGeom>
          <a:ln w="25400">
            <a:solidFill>
              <a:srgbClr val="000000"/>
            </a:solidFill>
          </a:ln>
        </p:spPr>
        <p:txBody>
          <a:bodyPr lIns="45718" tIns="45718" rIns="45718" bIns="45718"/>
          <a:lstStyle/>
          <a:p>
            <a:pPr/>
          </a:p>
        </p:txBody>
      </p:sp>
      <p:sp>
        <p:nvSpPr>
          <p:cNvPr id="1085" name="Shape 1085"/>
          <p:cNvSpPr/>
          <p:nvPr/>
        </p:nvSpPr>
        <p:spPr>
          <a:xfrm>
            <a:off x="11190954" y="4100124"/>
            <a:ext cx="972544"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600">
                <a:latin typeface="Arial"/>
                <a:ea typeface="Arial"/>
                <a:cs typeface="Arial"/>
                <a:sym typeface="Arial"/>
              </a:defRPr>
            </a:pPr>
            <a:r>
              <a:t>Umbilical</a:t>
            </a:r>
          </a:p>
          <a:p>
            <a:pPr defTabSz="1300480">
              <a:lnSpc>
                <a:spcPct val="95000"/>
              </a:lnSpc>
              <a:defRPr b="1" sz="1600">
                <a:latin typeface="Arial"/>
                <a:ea typeface="Arial"/>
                <a:cs typeface="Arial"/>
                <a:sym typeface="Arial"/>
              </a:defRPr>
            </a:pPr>
            <a:r>
              <a:t> cord</a:t>
            </a:r>
          </a:p>
        </p:txBody>
      </p:sp>
      <p:sp>
        <p:nvSpPr>
          <p:cNvPr id="1086" name="Shape 1086"/>
          <p:cNvSpPr/>
          <p:nvPr/>
        </p:nvSpPr>
        <p:spPr>
          <a:xfrm>
            <a:off x="9387840" y="2686754"/>
            <a:ext cx="1209378" cy="6569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Placenta</a:t>
            </a:r>
          </a:p>
          <a:p>
            <a:pPr algn="l" defTabSz="1300480">
              <a:lnSpc>
                <a:spcPct val="95000"/>
              </a:lnSpc>
              <a:defRPr b="1" sz="1600">
                <a:latin typeface="Arial"/>
                <a:ea typeface="Arial"/>
                <a:cs typeface="Arial"/>
                <a:sym typeface="Arial"/>
              </a:defRPr>
            </a:pPr>
            <a:r>
              <a:t>(detaching</a:t>
            </a:r>
          </a:p>
          <a:p>
            <a:pPr algn="l" defTabSz="1300480">
              <a:lnSpc>
                <a:spcPct val="95000"/>
              </a:lnSpc>
              <a:defRPr b="1" sz="1600">
                <a:latin typeface="Arial"/>
                <a:ea typeface="Arial"/>
                <a:cs typeface="Arial"/>
                <a:sym typeface="Arial"/>
              </a:defRPr>
            </a:pPr>
            <a:r>
              <a:t>from uterus)</a:t>
            </a:r>
          </a:p>
        </p:txBody>
      </p:sp>
      <p:sp>
        <p:nvSpPr>
          <p:cNvPr id="1087" name="Shape 1087"/>
          <p:cNvSpPr/>
          <p:nvPr/>
        </p:nvSpPr>
        <p:spPr>
          <a:xfrm flipV="1">
            <a:off x="9938736" y="3431821"/>
            <a:ext cx="2" cy="866988"/>
          </a:xfrm>
          <a:prstGeom prst="line">
            <a:avLst/>
          </a:prstGeom>
          <a:ln w="25400">
            <a:solidFill>
              <a:srgbClr val="000000"/>
            </a:solidFill>
          </a:ln>
        </p:spPr>
        <p:txBody>
          <a:bodyPr lIns="45718" tIns="45718" rIns="45718" bIns="45718"/>
          <a:lstStyle/>
          <a:p>
            <a:pPr/>
          </a:p>
        </p:txBody>
      </p:sp>
      <p:sp>
        <p:nvSpPr>
          <p:cNvPr id="1088" name="Shape 1088"/>
          <p:cNvSpPr/>
          <p:nvPr/>
        </p:nvSpPr>
        <p:spPr>
          <a:xfrm flipV="1">
            <a:off x="11708834" y="4592318"/>
            <a:ext cx="2" cy="907629"/>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92" name="Shape 109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Childbirth Can Involve Complications</a:t>
            </a:r>
          </a:p>
        </p:txBody>
      </p:sp>
      <p:sp>
        <p:nvSpPr>
          <p:cNvPr id="1093" name="Shape 1093"/>
          <p:cNvSpPr/>
          <p:nvPr>
            <p:ph type="body" idx="4294967295"/>
          </p:nvPr>
        </p:nvSpPr>
        <p:spPr>
          <a:xfrm>
            <a:off x="205456" y="1873955"/>
            <a:ext cx="12480999" cy="7577102"/>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Records of Swedish mothers who died in childbirth were kept between 1760 and 1980</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In 1760, approximately 1.4 mothers died for every 100 infants successfully delivered, usually due to blood loss or infection following delivery </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The steepest drop in mortality rate occurred with the introduction of hand-washing in the late 1870s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As a result of sterile techniques, antibiotics, and blood transfusion technology, Sweden’s mortality rate has now declined to less than 0.007%</a:t>
            </a:r>
          </a:p>
          <a:p>
            <a:pPr lvl="2" marL="1302807" indent="-413807" defTabSz="1300480">
              <a:lnSpc>
                <a:spcPct val="90000"/>
              </a:lnSpc>
              <a:spcBef>
                <a:spcPts val="800"/>
              </a:spcBef>
              <a:buClr>
                <a:srgbClr val="9D002D"/>
              </a:buClr>
              <a:buSzPct val="100000"/>
              <a:buChar char="–"/>
              <a:defRPr sz="3400">
                <a:latin typeface="Arial"/>
                <a:ea typeface="Arial"/>
                <a:cs typeface="Arial"/>
                <a:sym typeface="Arial"/>
              </a:defRPr>
            </a:pPr>
            <a:r>
              <a:t>As a result, the sterile techniques have been applied worldwide, or least where they are available</a:t>
            </a:r>
          </a:p>
        </p:txBody>
      </p:sp>
      <p:sp>
        <p:nvSpPr>
          <p:cNvPr id="1094" name="Shape 109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096" name="image39.jpeg"/>
          <p:cNvPicPr>
            <a:picLocks noChangeAspect="1"/>
          </p:cNvPicPr>
          <p:nvPr/>
        </p:nvPicPr>
        <p:blipFill>
          <a:blip r:embed="rId3">
            <a:extLst/>
          </a:blip>
          <a:srcRect l="0" t="0" r="0" b="3013"/>
          <a:stretch>
            <a:fillRect/>
          </a:stretch>
        </p:blipFill>
        <p:spPr>
          <a:xfrm>
            <a:off x="1232745" y="370274"/>
            <a:ext cx="10537051" cy="9083043"/>
          </a:xfrm>
          <a:prstGeom prst="rect">
            <a:avLst/>
          </a:prstGeom>
          <a:ln w="12700">
            <a:miter lim="400000"/>
          </a:ln>
        </p:spPr>
      </p:pic>
      <p:sp>
        <p:nvSpPr>
          <p:cNvPr id="1097" name="Shape 1097"/>
          <p:cNvSpPr/>
          <p:nvPr>
            <p:ph type="title" idx="4294967295"/>
          </p:nvPr>
        </p:nvSpPr>
        <p:spPr>
          <a:xfrm>
            <a:off x="27092" y="-2"/>
            <a:ext cx="570766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50.24</a:t>
            </a:r>
          </a:p>
        </p:txBody>
      </p:sp>
      <p:sp>
        <p:nvSpPr>
          <p:cNvPr id="1098" name="Shape 1098"/>
          <p:cNvSpPr/>
          <p:nvPr/>
        </p:nvSpPr>
        <p:spPr>
          <a:xfrm>
            <a:off x="9744568" y="1456265"/>
            <a:ext cx="1858467" cy="10222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First</a:t>
            </a:r>
          </a:p>
          <a:p>
            <a:pPr algn="l" defTabSz="1300480">
              <a:lnSpc>
                <a:spcPct val="95000"/>
              </a:lnSpc>
              <a:defRPr b="1" sz="2400">
                <a:latin typeface="Arial"/>
                <a:ea typeface="Arial"/>
                <a:cs typeface="Arial"/>
                <a:sym typeface="Arial"/>
              </a:defRPr>
            </a:pPr>
            <a:r>
              <a:t>antibiotics</a:t>
            </a:r>
          </a:p>
          <a:p>
            <a:pPr algn="l" defTabSz="1300480">
              <a:lnSpc>
                <a:spcPct val="95000"/>
              </a:lnSpc>
              <a:defRPr b="1" sz="2400">
                <a:latin typeface="Arial"/>
                <a:ea typeface="Arial"/>
                <a:cs typeface="Arial"/>
                <a:sym typeface="Arial"/>
              </a:defRPr>
            </a:pPr>
            <a:r>
              <a:t>(sulfa drugs)</a:t>
            </a:r>
          </a:p>
        </p:txBody>
      </p:sp>
      <p:sp>
        <p:nvSpPr>
          <p:cNvPr id="1099" name="Shape 1099"/>
          <p:cNvSpPr/>
          <p:nvPr/>
        </p:nvSpPr>
        <p:spPr>
          <a:xfrm>
            <a:off x="5310292" y="3576318"/>
            <a:ext cx="2755901" cy="6839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Penicillin; first</a:t>
            </a:r>
          </a:p>
          <a:p>
            <a:pPr algn="l" defTabSz="1300480">
              <a:lnSpc>
                <a:spcPct val="95000"/>
              </a:lnSpc>
              <a:defRPr b="1" sz="2400">
                <a:latin typeface="Arial"/>
                <a:ea typeface="Arial"/>
                <a:cs typeface="Arial"/>
                <a:sym typeface="Arial"/>
              </a:defRPr>
            </a:pPr>
            <a:r>
              <a:t>blood transfusions</a:t>
            </a:r>
          </a:p>
        </p:txBody>
      </p:sp>
      <p:sp>
        <p:nvSpPr>
          <p:cNvPr id="1100" name="Shape 1100"/>
          <p:cNvSpPr/>
          <p:nvPr/>
        </p:nvSpPr>
        <p:spPr>
          <a:xfrm>
            <a:off x="5323838" y="5628640"/>
            <a:ext cx="2418657" cy="10222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90% of mothers</a:t>
            </a:r>
          </a:p>
          <a:p>
            <a:pPr algn="l" defTabSz="1300480">
              <a:lnSpc>
                <a:spcPct val="95000"/>
              </a:lnSpc>
              <a:defRPr b="1" sz="2400">
                <a:latin typeface="Arial"/>
                <a:ea typeface="Arial"/>
                <a:cs typeface="Arial"/>
                <a:sym typeface="Arial"/>
              </a:defRPr>
            </a:pPr>
            <a:r>
              <a:t>receive prenatal</a:t>
            </a:r>
          </a:p>
          <a:p>
            <a:pPr algn="l" defTabSz="1300480">
              <a:lnSpc>
                <a:spcPct val="95000"/>
              </a:lnSpc>
              <a:defRPr b="1" sz="2400">
                <a:latin typeface="Arial"/>
                <a:ea typeface="Arial"/>
                <a:cs typeface="Arial"/>
                <a:sym typeface="Arial"/>
              </a:defRPr>
            </a:pPr>
            <a:r>
              <a:t>care</a:t>
            </a:r>
          </a:p>
        </p:txBody>
      </p:sp>
      <p:sp>
        <p:nvSpPr>
          <p:cNvPr id="1101" name="Shape 1101"/>
          <p:cNvSpPr/>
          <p:nvPr/>
        </p:nvSpPr>
        <p:spPr>
          <a:xfrm>
            <a:off x="6159216" y="401883"/>
            <a:ext cx="4432897" cy="6839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First data on efficacy of hand-</a:t>
            </a:r>
          </a:p>
          <a:p>
            <a:pPr algn="l" defTabSz="1300480">
              <a:lnSpc>
                <a:spcPct val="95000"/>
              </a:lnSpc>
              <a:defRPr b="1" sz="2400">
                <a:latin typeface="Arial"/>
                <a:ea typeface="Arial"/>
                <a:cs typeface="Arial"/>
                <a:sym typeface="Arial"/>
              </a:defRPr>
            </a:pPr>
            <a:r>
              <a:t>washing when assisting birth</a:t>
            </a:r>
          </a:p>
        </p:txBody>
      </p:sp>
      <p:sp>
        <p:nvSpPr>
          <p:cNvPr id="1102" name="Shape 1102"/>
          <p:cNvSpPr/>
          <p:nvPr/>
        </p:nvSpPr>
        <p:spPr>
          <a:xfrm>
            <a:off x="6348870" y="9159803"/>
            <a:ext cx="762944"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2400">
                <a:latin typeface="Arial Black"/>
                <a:ea typeface="Arial Black"/>
                <a:cs typeface="Arial Black"/>
                <a:sym typeface="Arial Black"/>
              </a:defRPr>
            </a:lvl1pPr>
          </a:lstStyle>
          <a:p>
            <a:pPr/>
            <a:r>
              <a:t>Year</a:t>
            </a:r>
          </a:p>
        </p:txBody>
      </p:sp>
      <p:sp>
        <p:nvSpPr>
          <p:cNvPr id="1103" name="Shape 1103"/>
          <p:cNvSpPr/>
          <p:nvPr/>
        </p:nvSpPr>
        <p:spPr>
          <a:xfrm rot="16200000">
            <a:off x="-2020807" y="4462121"/>
            <a:ext cx="6953300"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2400">
                <a:latin typeface="Arial Black"/>
                <a:ea typeface="Arial Black"/>
                <a:cs typeface="Arial Black"/>
                <a:sym typeface="Arial Black"/>
              </a:defRPr>
            </a:lvl1pPr>
          </a:lstStyle>
          <a:p>
            <a:pPr/>
            <a:r>
              <a:t>Maternal mortality per 100,000 live births</a:t>
            </a:r>
          </a:p>
        </p:txBody>
      </p:sp>
      <p:sp>
        <p:nvSpPr>
          <p:cNvPr id="1104" name="Shape 1104"/>
          <p:cNvSpPr/>
          <p:nvPr/>
        </p:nvSpPr>
        <p:spPr>
          <a:xfrm>
            <a:off x="6748497" y="1126631"/>
            <a:ext cx="2" cy="379308"/>
          </a:xfrm>
          <a:prstGeom prst="line">
            <a:avLst/>
          </a:prstGeom>
          <a:ln w="25400">
            <a:solidFill>
              <a:srgbClr val="000000"/>
            </a:solidFill>
          </a:ln>
        </p:spPr>
        <p:txBody>
          <a:bodyPr lIns="45718" tIns="45718" rIns="45718" bIns="45718"/>
          <a:lstStyle/>
          <a:p>
            <a:pPr/>
          </a:p>
        </p:txBody>
      </p:sp>
      <p:sp>
        <p:nvSpPr>
          <p:cNvPr id="1105" name="Shape 1105"/>
          <p:cNvSpPr/>
          <p:nvPr/>
        </p:nvSpPr>
        <p:spPr>
          <a:xfrm flipH="1">
            <a:off x="9367519" y="2415821"/>
            <a:ext cx="313833" cy="115148"/>
          </a:xfrm>
          <a:prstGeom prst="line">
            <a:avLst/>
          </a:prstGeom>
          <a:ln w="25400">
            <a:solidFill>
              <a:srgbClr val="000000"/>
            </a:solidFill>
          </a:ln>
        </p:spPr>
        <p:txBody>
          <a:bodyPr lIns="45718" tIns="45718" rIns="45718" bIns="45718"/>
          <a:lstStyle/>
          <a:p>
            <a:pPr/>
          </a:p>
        </p:txBody>
      </p:sp>
      <p:sp>
        <p:nvSpPr>
          <p:cNvPr id="1106" name="Shape 1106"/>
          <p:cNvSpPr/>
          <p:nvPr/>
        </p:nvSpPr>
        <p:spPr>
          <a:xfrm flipH="1">
            <a:off x="7633545" y="3163146"/>
            <a:ext cx="1758811" cy="546384"/>
          </a:xfrm>
          <a:prstGeom prst="line">
            <a:avLst/>
          </a:prstGeom>
          <a:ln w="25400">
            <a:solidFill>
              <a:srgbClr val="000000"/>
            </a:solidFill>
          </a:ln>
        </p:spPr>
        <p:txBody>
          <a:bodyPr lIns="45718" tIns="45718" rIns="45718" bIns="45718"/>
          <a:lstStyle/>
          <a:p>
            <a:pPr/>
          </a:p>
        </p:txBody>
      </p:sp>
      <p:sp>
        <p:nvSpPr>
          <p:cNvPr id="1107" name="Shape 1107"/>
          <p:cNvSpPr/>
          <p:nvPr/>
        </p:nvSpPr>
        <p:spPr>
          <a:xfrm flipH="1">
            <a:off x="7814167" y="5811520"/>
            <a:ext cx="2228429" cy="2"/>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17" name="Shape 217"/>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18" name="image40.jpg"/>
          <p:cNvPicPr>
            <a:picLocks noChangeAspect="1"/>
          </p:cNvPicPr>
          <p:nvPr/>
        </p:nvPicPr>
        <p:blipFill>
          <a:blip r:embed="rId2">
            <a:extLst/>
          </a:blip>
          <a:stretch>
            <a:fillRect/>
          </a:stretch>
        </p:blipFill>
        <p:spPr>
          <a:xfrm>
            <a:off x="4914900" y="1600200"/>
            <a:ext cx="3835400" cy="5676900"/>
          </a:xfrm>
          <a:prstGeom prst="rect">
            <a:avLst/>
          </a:prstGeom>
          <a:ln w="12700">
            <a:miter lim="400000"/>
          </a:ln>
        </p:spPr>
      </p:pic>
      <p:pic>
        <p:nvPicPr>
          <p:cNvPr id="219" name="image41.jpg"/>
          <p:cNvPicPr>
            <a:picLocks noChangeAspect="1"/>
          </p:cNvPicPr>
          <p:nvPr/>
        </p:nvPicPr>
        <p:blipFill>
          <a:blip r:embed="rId3">
            <a:extLst/>
          </a:blip>
          <a:stretch>
            <a:fillRect/>
          </a:stretch>
        </p:blipFill>
        <p:spPr>
          <a:xfrm>
            <a:off x="342900" y="165100"/>
            <a:ext cx="11836400" cy="9398000"/>
          </a:xfrm>
          <a:prstGeom prst="rect">
            <a:avLst/>
          </a:prstGeom>
          <a:ln w="12700">
            <a:miter lim="400000"/>
          </a:ln>
        </p:spPr>
      </p:pic>
      <p:sp>
        <p:nvSpPr>
          <p:cNvPr id="220" name="Shape 220"/>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46</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23" name="Shape 223"/>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24" name="image42.jpg"/>
          <p:cNvPicPr>
            <a:picLocks noChangeAspect="1"/>
          </p:cNvPicPr>
          <p:nvPr/>
        </p:nvPicPr>
        <p:blipFill>
          <a:blip r:embed="rId2">
            <a:extLst/>
          </a:blip>
          <a:stretch>
            <a:fillRect/>
          </a:stretch>
        </p:blipFill>
        <p:spPr>
          <a:xfrm>
            <a:off x="12700" y="1460500"/>
            <a:ext cx="12966700" cy="7124700"/>
          </a:xfrm>
          <a:prstGeom prst="rect">
            <a:avLst/>
          </a:prstGeom>
          <a:ln w="12700">
            <a:miter lim="400000"/>
          </a:ln>
        </p:spPr>
      </p:pic>
      <p:sp>
        <p:nvSpPr>
          <p:cNvPr id="225" name="Shape 225"/>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47</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28" name="Shape 228"/>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29" name="image43.jpg"/>
          <p:cNvPicPr>
            <a:picLocks noChangeAspect="1"/>
          </p:cNvPicPr>
          <p:nvPr/>
        </p:nvPicPr>
        <p:blipFill>
          <a:blip r:embed="rId2">
            <a:extLst/>
          </a:blip>
          <a:stretch>
            <a:fillRect/>
          </a:stretch>
        </p:blipFill>
        <p:spPr>
          <a:xfrm>
            <a:off x="3162300" y="1320800"/>
            <a:ext cx="8953500" cy="8432800"/>
          </a:xfrm>
          <a:prstGeom prst="rect">
            <a:avLst/>
          </a:prstGeom>
          <a:ln w="12700">
            <a:miter lim="400000"/>
          </a:ln>
        </p:spPr>
      </p:pic>
      <p:pic>
        <p:nvPicPr>
          <p:cNvPr id="230" name="image44.jpg"/>
          <p:cNvPicPr>
            <a:picLocks noChangeAspect="1"/>
          </p:cNvPicPr>
          <p:nvPr/>
        </p:nvPicPr>
        <p:blipFill>
          <a:blip r:embed="rId3">
            <a:extLst/>
          </a:blip>
          <a:stretch>
            <a:fillRect/>
          </a:stretch>
        </p:blipFill>
        <p:spPr>
          <a:xfrm>
            <a:off x="12700" y="1460500"/>
            <a:ext cx="12966700" cy="7124700"/>
          </a:xfrm>
          <a:prstGeom prst="rect">
            <a:avLst/>
          </a:prstGeom>
          <a:ln w="12700">
            <a:miter lim="400000"/>
          </a:ln>
        </p:spPr>
      </p:pic>
      <p:sp>
        <p:nvSpPr>
          <p:cNvPr id="231" name="Shape 231"/>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48</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34" name="Shape 234"/>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35" name="image45.jpg"/>
          <p:cNvPicPr>
            <a:picLocks noChangeAspect="1"/>
          </p:cNvPicPr>
          <p:nvPr/>
        </p:nvPicPr>
        <p:blipFill>
          <a:blip r:embed="rId2">
            <a:extLst/>
          </a:blip>
          <a:stretch>
            <a:fillRect/>
          </a:stretch>
        </p:blipFill>
        <p:spPr>
          <a:xfrm>
            <a:off x="660400" y="2197100"/>
            <a:ext cx="11684000" cy="5080000"/>
          </a:xfrm>
          <a:prstGeom prst="rect">
            <a:avLst/>
          </a:prstGeom>
          <a:ln w="12700">
            <a:miter lim="400000"/>
          </a:ln>
        </p:spPr>
      </p:pic>
      <p:sp>
        <p:nvSpPr>
          <p:cNvPr id="236" name="Shape 236"/>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49</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39" name="Shape 239"/>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40" name="image46.jpg"/>
          <p:cNvPicPr>
            <a:picLocks noChangeAspect="1"/>
          </p:cNvPicPr>
          <p:nvPr/>
        </p:nvPicPr>
        <p:blipFill>
          <a:blip r:embed="rId2">
            <a:extLst/>
          </a:blip>
          <a:stretch>
            <a:fillRect/>
          </a:stretch>
        </p:blipFill>
        <p:spPr>
          <a:xfrm>
            <a:off x="660400" y="2197100"/>
            <a:ext cx="11684000" cy="5080000"/>
          </a:xfrm>
          <a:prstGeom prst="rect">
            <a:avLst/>
          </a:prstGeom>
          <a:ln w="12700">
            <a:miter lim="400000"/>
          </a:ln>
        </p:spPr>
      </p:pic>
      <p:sp>
        <p:nvSpPr>
          <p:cNvPr id="241" name="Shape 241"/>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50</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44" name="Shape 244"/>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45" name="Shape 245"/>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51</a:t>
            </a:r>
          </a:p>
        </p:txBody>
      </p:sp>
      <p:sp>
        <p:nvSpPr>
          <p:cNvPr id="246" name="Shape 246"/>
          <p:cNvSpPr/>
          <p:nvPr/>
        </p:nvSpPr>
        <p:spPr>
          <a:xfrm>
            <a:off x="127000" y="419100"/>
            <a:ext cx="8439051" cy="82418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lnSpc>
                <a:spcPts val="5500"/>
              </a:lnSpc>
              <a:tabLst>
                <a:tab pos="1511300" algn="l"/>
                <a:tab pos="3619500" algn="l"/>
              </a:tabLst>
              <a:defRPr sz="4800">
                <a:latin typeface="Gill Sans"/>
                <a:ea typeface="Gill Sans"/>
                <a:cs typeface="Gill Sans"/>
                <a:sym typeface="Gill Sans"/>
              </a:defRPr>
            </a:pPr>
            <a:r>
              <a:t>SignalTransduction</a:t>
            </a: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5700"/>
              </a:lnSpc>
              <a:tabLst>
                <a:tab pos="1511300" algn="l"/>
                <a:tab pos="3619500" algn="l"/>
              </a:tabLst>
              <a:defRPr sz="1800">
                <a:latin typeface="Calibri"/>
                <a:ea typeface="Calibri"/>
                <a:cs typeface="Calibri"/>
                <a:sym typeface="Calibri"/>
              </a:defRPr>
            </a:pPr>
            <a:r>
              <a:t>		</a:t>
            </a:r>
            <a:r>
              <a:rPr sz="4200">
                <a:latin typeface="Gill Sans"/>
                <a:ea typeface="Gill Sans"/>
                <a:cs typeface="Gill Sans"/>
                <a:sym typeface="Gill Sans"/>
              </a:rPr>
              <a:t>Chemical Messengers</a:t>
            </a:r>
            <a:endParaRPr sz="4200">
              <a:latin typeface="Gill Sans"/>
              <a:ea typeface="Gill Sans"/>
              <a:cs typeface="Gill Sans"/>
              <a:sym typeface="Gill Sans"/>
            </a:endParaR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8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paracrines</a:t>
            </a:r>
            <a:endParaRPr sz="4200">
              <a:latin typeface="Gill Sans"/>
              <a:ea typeface="Gill Sans"/>
              <a:cs typeface="Gill Sans"/>
              <a:sym typeface="Gill Sans"/>
            </a:endParaRPr>
          </a:p>
          <a:p>
            <a:pPr algn="l" defTabSz="914400">
              <a:lnSpc>
                <a:spcPts val="7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neurotransmitters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hormones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neurohormones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pheromones</a:t>
            </a:r>
            <a:endParaRPr sz="4200">
              <a:latin typeface="Gill Sans"/>
              <a:ea typeface="Gill Sans"/>
              <a:cs typeface="Gill Sans"/>
              <a:sym typeface="Gill Sans"/>
            </a:endParaRPr>
          </a:p>
          <a:p>
            <a:pPr algn="l" defTabSz="914400">
              <a:lnSpc>
                <a:spcPts val="7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cytokines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nvSpPr>
        <p:spPr>
          <a:xfrm>
            <a:off x="1236599" y="4006849"/>
            <a:ext cx="10531603"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pPr>
            <a:r>
              <a:t>Reproduction is the underlying purpose of virtually</a:t>
            </a:r>
          </a:p>
          <a:p>
            <a:pPr>
              <a:defRPr i="1"/>
            </a:pPr>
            <a:r>
              <a:t>everything that an animal does  </a:t>
            </a:r>
          </a:p>
          <a:p>
            <a:pPr/>
            <a:r>
              <a:t>~page 1013</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249" name="Shape 249"/>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250" name="image47.jpg"/>
          <p:cNvPicPr>
            <a:picLocks noChangeAspect="1"/>
          </p:cNvPicPr>
          <p:nvPr/>
        </p:nvPicPr>
        <p:blipFill>
          <a:blip r:embed="rId2">
            <a:extLst/>
          </a:blip>
          <a:stretch>
            <a:fillRect/>
          </a:stretch>
        </p:blipFill>
        <p:spPr>
          <a:xfrm>
            <a:off x="4864100" y="533400"/>
            <a:ext cx="6883400" cy="8686800"/>
          </a:xfrm>
          <a:prstGeom prst="rect">
            <a:avLst/>
          </a:prstGeom>
          <a:ln w="12700">
            <a:miter lim="400000"/>
          </a:ln>
        </p:spPr>
      </p:pic>
      <p:sp>
        <p:nvSpPr>
          <p:cNvPr id="251" name="Shape 251"/>
          <p:cNvSpPr/>
          <p:nvPr/>
        </p:nvSpPr>
        <p:spPr>
          <a:xfrm>
            <a:off x="127000" y="152400"/>
            <a:ext cx="2507655" cy="6992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5500"/>
              </a:lnSpc>
              <a:defRPr sz="4800">
                <a:latin typeface="Gill Sans"/>
                <a:ea typeface="Gill Sans"/>
                <a:cs typeface="Gill Sans"/>
                <a:sym typeface="Gill Sans"/>
              </a:defRPr>
            </a:lvl1pPr>
          </a:lstStyle>
          <a:p>
            <a:pPr/>
            <a:r>
              <a:t>Cytokines</a:t>
            </a:r>
          </a:p>
        </p:txBody>
      </p:sp>
      <p:sp>
        <p:nvSpPr>
          <p:cNvPr id="252" name="Shape 252"/>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52</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image2.jpeg"/>
          <p:cNvPicPr>
            <a:picLocks noChangeAspect="1"/>
          </p:cNvPicPr>
          <p:nvPr/>
        </p:nvPicPr>
        <p:blipFill>
          <a:blip r:embed="rId2">
            <a:extLst/>
          </a:blip>
          <a:stretch>
            <a:fillRect/>
          </a:stretch>
        </p:blipFill>
        <p:spPr>
          <a:xfrm>
            <a:off x="1130300" y="1162050"/>
            <a:ext cx="10744200" cy="74295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image3.jpeg"/>
          <p:cNvPicPr>
            <a:picLocks noChangeAspect="1"/>
          </p:cNvPicPr>
          <p:nvPr/>
        </p:nvPicPr>
        <p:blipFill>
          <a:blip r:embed="rId2">
            <a:extLst/>
          </a:blip>
          <a:stretch>
            <a:fillRect/>
          </a:stretch>
        </p:blipFill>
        <p:spPr>
          <a:xfrm>
            <a:off x="1308100" y="895350"/>
            <a:ext cx="10388600" cy="79629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58" name="image4.jpeg"/>
          <p:cNvPicPr>
            <a:picLocks noChangeAspect="1"/>
          </p:cNvPicPr>
          <p:nvPr/>
        </p:nvPicPr>
        <p:blipFill>
          <a:blip r:embed="rId2">
            <a:extLst/>
          </a:blip>
          <a:stretch>
            <a:fillRect/>
          </a:stretch>
        </p:blipFill>
        <p:spPr>
          <a:xfrm>
            <a:off x="1200150" y="1085850"/>
            <a:ext cx="10604500" cy="75819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image5.jpeg"/>
          <p:cNvPicPr>
            <a:picLocks noChangeAspect="1"/>
          </p:cNvPicPr>
          <p:nvPr/>
        </p:nvPicPr>
        <p:blipFill>
          <a:blip r:embed="rId2">
            <a:extLst/>
          </a:blip>
          <a:stretch>
            <a:fillRect/>
          </a:stretch>
        </p:blipFill>
        <p:spPr>
          <a:xfrm>
            <a:off x="1289050" y="927100"/>
            <a:ext cx="10426700" cy="7899400"/>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2" name="image6.jpeg"/>
          <p:cNvPicPr>
            <a:picLocks noChangeAspect="1"/>
          </p:cNvPicPr>
          <p:nvPr/>
        </p:nvPicPr>
        <p:blipFill>
          <a:blip r:embed="rId2">
            <a:extLst/>
          </a:blip>
          <a:stretch>
            <a:fillRect/>
          </a:stretch>
        </p:blipFill>
        <p:spPr>
          <a:xfrm>
            <a:off x="1270000" y="882650"/>
            <a:ext cx="10464800" cy="7988300"/>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image7.jpeg"/>
          <p:cNvPicPr>
            <a:picLocks noChangeAspect="1"/>
          </p:cNvPicPr>
          <p:nvPr/>
        </p:nvPicPr>
        <p:blipFill>
          <a:blip r:embed="rId2">
            <a:extLst/>
          </a:blip>
          <a:stretch>
            <a:fillRect/>
          </a:stretch>
        </p:blipFill>
        <p:spPr>
          <a:xfrm>
            <a:off x="990600" y="3092450"/>
            <a:ext cx="11023600" cy="356870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6" name="image8.jpeg"/>
          <p:cNvPicPr>
            <a:picLocks noChangeAspect="1"/>
          </p:cNvPicPr>
          <p:nvPr/>
        </p:nvPicPr>
        <p:blipFill>
          <a:blip r:embed="rId2">
            <a:extLst/>
          </a:blip>
          <a:stretch>
            <a:fillRect/>
          </a:stretch>
        </p:blipFill>
        <p:spPr>
          <a:xfrm>
            <a:off x="1009650" y="1219200"/>
            <a:ext cx="10985500" cy="731520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8" name="image9.jpeg"/>
          <p:cNvPicPr>
            <a:picLocks noChangeAspect="1"/>
          </p:cNvPicPr>
          <p:nvPr/>
        </p:nvPicPr>
        <p:blipFill>
          <a:blip r:embed="rId2">
            <a:extLst/>
          </a:blip>
          <a:stretch>
            <a:fillRect/>
          </a:stretch>
        </p:blipFill>
        <p:spPr>
          <a:xfrm>
            <a:off x="984250" y="1225550"/>
            <a:ext cx="11036300" cy="7302500"/>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0" name="image10.jpeg"/>
          <p:cNvPicPr>
            <a:picLocks noChangeAspect="1"/>
          </p:cNvPicPr>
          <p:nvPr/>
        </p:nvPicPr>
        <p:blipFill>
          <a:blip r:embed="rId2">
            <a:extLst/>
          </a:blip>
          <a:stretch>
            <a:fillRect/>
          </a:stretch>
        </p:blipFill>
        <p:spPr>
          <a:xfrm>
            <a:off x="1625600" y="3124200"/>
            <a:ext cx="9753600" cy="3505200"/>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image1.jpeg"/>
          <p:cNvPicPr>
            <a:picLocks noChangeAspect="1"/>
          </p:cNvPicPr>
          <p:nvPr/>
        </p:nvPicPr>
        <p:blipFill>
          <a:blip r:embed="rId3">
            <a:extLst/>
          </a:blip>
          <a:srcRect l="0" t="0" r="0" b="3720"/>
          <a:stretch>
            <a:fillRect/>
          </a:stretch>
        </p:blipFill>
        <p:spPr>
          <a:xfrm>
            <a:off x="422203" y="1781386"/>
            <a:ext cx="12158135" cy="5960535"/>
          </a:xfrm>
          <a:prstGeom prst="rect">
            <a:avLst/>
          </a:prstGeom>
          <a:ln w="12700">
            <a:miter lim="400000"/>
          </a:ln>
        </p:spPr>
      </p:pic>
      <p:sp>
        <p:nvSpPr>
          <p:cNvPr id="150" name="Shape 150"/>
          <p:cNvSpPr/>
          <p:nvPr>
            <p:ph type="title" idx="4294967295"/>
          </p:nvPr>
        </p:nvSpPr>
        <p:spPr>
          <a:xfrm>
            <a:off x="27092" y="-2"/>
            <a:ext cx="8848234"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Roadmap 50</a:t>
            </a:r>
          </a:p>
        </p:txBody>
      </p:sp>
      <p:sp>
        <p:nvSpPr>
          <p:cNvPr id="151" name="Shape 151"/>
          <p:cNvSpPr/>
          <p:nvPr/>
        </p:nvSpPr>
        <p:spPr>
          <a:xfrm>
            <a:off x="4137255" y="2271323"/>
            <a:ext cx="4290022" cy="5758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2000">
                <a:solidFill>
                  <a:srgbClr val="FFFFFF"/>
                </a:solidFill>
                <a:latin typeface="Arial"/>
                <a:ea typeface="Arial"/>
                <a:cs typeface="Arial"/>
                <a:sym typeface="Arial"/>
              </a:defRPr>
            </a:pPr>
            <a:r>
              <a:t>Animals have an amazing diversity</a:t>
            </a:r>
          </a:p>
          <a:p>
            <a:pPr defTabSz="1300480">
              <a:defRPr b="1" sz="2000">
                <a:solidFill>
                  <a:srgbClr val="FFFFFF"/>
                </a:solidFill>
                <a:latin typeface="Arial"/>
                <a:ea typeface="Arial"/>
                <a:cs typeface="Arial"/>
                <a:sym typeface="Arial"/>
              </a:defRPr>
            </a:pPr>
            <a:r>
              <a:t>of reproductive strategies</a:t>
            </a:r>
          </a:p>
        </p:txBody>
      </p:sp>
      <p:sp>
        <p:nvSpPr>
          <p:cNvPr id="152" name="Shape 152"/>
          <p:cNvSpPr/>
          <p:nvPr/>
        </p:nvSpPr>
        <p:spPr>
          <a:xfrm>
            <a:off x="4124959" y="1792675"/>
            <a:ext cx="4180074"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In this chapter you will learn that</a:t>
            </a:r>
          </a:p>
        </p:txBody>
      </p:sp>
      <p:sp>
        <p:nvSpPr>
          <p:cNvPr id="153" name="Shape 153"/>
          <p:cNvSpPr/>
          <p:nvPr/>
        </p:nvSpPr>
        <p:spPr>
          <a:xfrm>
            <a:off x="589279" y="3501813"/>
            <a:ext cx="1333736" cy="6273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800">
                <a:solidFill>
                  <a:srgbClr val="0177BF"/>
                </a:solidFill>
                <a:latin typeface="Arial Black"/>
                <a:ea typeface="Arial Black"/>
                <a:cs typeface="Arial Black"/>
                <a:sym typeface="Arial Black"/>
              </a:defRPr>
            </a:pPr>
            <a:r>
              <a:t>by first</a:t>
            </a:r>
          </a:p>
          <a:p>
            <a:pPr algn="l" defTabSz="1300480">
              <a:lnSpc>
                <a:spcPct val="90000"/>
              </a:lnSpc>
              <a:defRPr sz="1800">
                <a:solidFill>
                  <a:srgbClr val="0177BF"/>
                </a:solidFill>
                <a:latin typeface="Arial Black"/>
                <a:ea typeface="Arial Black"/>
                <a:cs typeface="Arial Black"/>
                <a:sym typeface="Arial Black"/>
              </a:defRPr>
            </a:pPr>
            <a:r>
              <a:t>comparing</a:t>
            </a:r>
          </a:p>
        </p:txBody>
      </p:sp>
      <p:sp>
        <p:nvSpPr>
          <p:cNvPr id="154" name="Shape 154"/>
          <p:cNvSpPr/>
          <p:nvPr/>
        </p:nvSpPr>
        <p:spPr>
          <a:xfrm>
            <a:off x="3267004" y="4005296"/>
            <a:ext cx="1003561" cy="6273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800">
                <a:solidFill>
                  <a:srgbClr val="0177BF"/>
                </a:solidFill>
                <a:latin typeface="Arial Black"/>
                <a:ea typeface="Arial Black"/>
                <a:cs typeface="Arial Black"/>
                <a:sym typeface="Arial Black"/>
              </a:defRPr>
            </a:pPr>
            <a:r>
              <a:t>looking</a:t>
            </a:r>
          </a:p>
          <a:p>
            <a:pPr algn="l" defTabSz="1300480">
              <a:lnSpc>
                <a:spcPct val="90000"/>
              </a:lnSpc>
              <a:defRPr sz="1800">
                <a:solidFill>
                  <a:srgbClr val="0177BF"/>
                </a:solidFill>
                <a:latin typeface="Arial Black"/>
                <a:ea typeface="Arial Black"/>
                <a:cs typeface="Arial Black"/>
                <a:sym typeface="Arial Black"/>
              </a:defRPr>
            </a:pPr>
            <a:r>
              <a:t>into</a:t>
            </a:r>
          </a:p>
        </p:txBody>
      </p:sp>
      <p:sp>
        <p:nvSpPr>
          <p:cNvPr id="155" name="Shape 155"/>
          <p:cNvSpPr/>
          <p:nvPr/>
        </p:nvSpPr>
        <p:spPr>
          <a:xfrm>
            <a:off x="7587090" y="5540585"/>
            <a:ext cx="1175346" cy="6273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0000"/>
              </a:lnSpc>
              <a:defRPr sz="1800">
                <a:solidFill>
                  <a:srgbClr val="0177BF"/>
                </a:solidFill>
                <a:latin typeface="Arial Black"/>
                <a:ea typeface="Arial Black"/>
                <a:cs typeface="Arial Black"/>
                <a:sym typeface="Arial Black"/>
              </a:defRPr>
            </a:pPr>
            <a:r>
              <a:t>finally</a:t>
            </a:r>
          </a:p>
          <a:p>
            <a:pPr algn="r" defTabSz="1300480">
              <a:lnSpc>
                <a:spcPct val="90000"/>
              </a:lnSpc>
              <a:defRPr sz="1800">
                <a:solidFill>
                  <a:srgbClr val="0177BF"/>
                </a:solidFill>
                <a:latin typeface="Arial Black"/>
                <a:ea typeface="Arial Black"/>
                <a:cs typeface="Arial Black"/>
                <a:sym typeface="Arial Black"/>
              </a:defRPr>
            </a:pPr>
            <a:r>
              <a:t>exploring</a:t>
            </a:r>
          </a:p>
        </p:txBody>
      </p:sp>
      <p:sp>
        <p:nvSpPr>
          <p:cNvPr id="156" name="Shape 156"/>
          <p:cNvSpPr/>
          <p:nvPr/>
        </p:nvSpPr>
        <p:spPr>
          <a:xfrm>
            <a:off x="6193084" y="4366542"/>
            <a:ext cx="1831678" cy="6273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800">
                <a:solidFill>
                  <a:srgbClr val="0177BF"/>
                </a:solidFill>
                <a:latin typeface="Arial Black"/>
                <a:ea typeface="Arial Black"/>
                <a:cs typeface="Arial Black"/>
                <a:sym typeface="Arial Black"/>
              </a:defRPr>
            </a:pPr>
            <a:r>
              <a:t>(some can</a:t>
            </a:r>
          </a:p>
          <a:p>
            <a:pPr algn="l" defTabSz="1300480">
              <a:lnSpc>
                <a:spcPct val="90000"/>
              </a:lnSpc>
              <a:defRPr sz="1800">
                <a:solidFill>
                  <a:srgbClr val="0177BF"/>
                </a:solidFill>
                <a:latin typeface="Arial Black"/>
                <a:ea typeface="Arial Black"/>
                <a:cs typeface="Arial Black"/>
                <a:sym typeface="Arial Black"/>
              </a:defRPr>
            </a:pPr>
            <a:r>
              <a:t>switch modes)</a:t>
            </a:r>
          </a:p>
        </p:txBody>
      </p:sp>
      <p:sp>
        <p:nvSpPr>
          <p:cNvPr id="157" name="Shape 157"/>
          <p:cNvSpPr/>
          <p:nvPr/>
        </p:nvSpPr>
        <p:spPr>
          <a:xfrm>
            <a:off x="10855394" y="4768425"/>
            <a:ext cx="1460762"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800">
                <a:solidFill>
                  <a:srgbClr val="0177BF"/>
                </a:solidFill>
                <a:latin typeface="Arial Black"/>
                <a:ea typeface="Arial Black"/>
                <a:cs typeface="Arial Black"/>
                <a:sym typeface="Arial Black"/>
              </a:defRPr>
            </a:lvl1pPr>
          </a:lstStyle>
          <a:p>
            <a:pPr/>
            <a:r>
              <a:t>modified by</a:t>
            </a:r>
          </a:p>
        </p:txBody>
      </p:sp>
      <p:sp>
        <p:nvSpPr>
          <p:cNvPr id="158" name="Shape 158"/>
          <p:cNvSpPr/>
          <p:nvPr/>
        </p:nvSpPr>
        <p:spPr>
          <a:xfrm>
            <a:off x="4901634" y="6030524"/>
            <a:ext cx="1016063"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800">
                <a:solidFill>
                  <a:srgbClr val="0177BF"/>
                </a:solidFill>
                <a:latin typeface="Arial Black"/>
                <a:ea typeface="Arial Black"/>
                <a:cs typeface="Arial Black"/>
                <a:sym typeface="Arial Black"/>
              </a:defRPr>
            </a:lvl1pPr>
          </a:lstStyle>
          <a:p>
            <a:pPr/>
            <a:r>
              <a:t>leads to</a:t>
            </a:r>
          </a:p>
        </p:txBody>
      </p:sp>
      <p:sp>
        <p:nvSpPr>
          <p:cNvPr id="159" name="Shape 159"/>
          <p:cNvSpPr/>
          <p:nvPr/>
        </p:nvSpPr>
        <p:spPr>
          <a:xfrm>
            <a:off x="571217" y="4226559"/>
            <a:ext cx="2198130" cy="5388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Asexual and sexual</a:t>
            </a:r>
          </a:p>
          <a:p>
            <a:pPr algn="l" defTabSz="1300480">
              <a:lnSpc>
                <a:spcPct val="104999"/>
              </a:lnSpc>
              <a:defRPr b="1" sz="1800">
                <a:solidFill>
                  <a:srgbClr val="FFFFFF"/>
                </a:solidFill>
                <a:latin typeface="Arial"/>
                <a:ea typeface="Arial"/>
                <a:cs typeface="Arial"/>
                <a:sym typeface="Arial"/>
              </a:defRPr>
            </a:pPr>
            <a:r>
              <a:t>reproduction</a:t>
            </a:r>
          </a:p>
        </p:txBody>
      </p:sp>
      <p:sp>
        <p:nvSpPr>
          <p:cNvPr id="160" name="Shape 160"/>
          <p:cNvSpPr/>
          <p:nvPr/>
        </p:nvSpPr>
        <p:spPr>
          <a:xfrm>
            <a:off x="2384212" y="4605866"/>
            <a:ext cx="60593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ED440"/>
                </a:solidFill>
                <a:latin typeface="Arial"/>
                <a:ea typeface="Arial"/>
                <a:cs typeface="Arial"/>
                <a:sym typeface="Arial"/>
              </a:defRPr>
            </a:lvl1pPr>
          </a:lstStyle>
          <a:p>
            <a:pPr/>
            <a:r>
              <a:t>50.1</a:t>
            </a:r>
          </a:p>
        </p:txBody>
      </p:sp>
      <p:sp>
        <p:nvSpPr>
          <p:cNvPr id="161" name="Shape 161"/>
          <p:cNvSpPr/>
          <p:nvPr/>
        </p:nvSpPr>
        <p:spPr>
          <a:xfrm>
            <a:off x="4818096" y="6443696"/>
            <a:ext cx="1892624" cy="5388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Fertilization and</a:t>
            </a:r>
          </a:p>
          <a:p>
            <a:pPr algn="l" defTabSz="1300480">
              <a:lnSpc>
                <a:spcPct val="104999"/>
              </a:lnSpc>
              <a:defRPr b="1" sz="1800">
                <a:solidFill>
                  <a:srgbClr val="FFFFFF"/>
                </a:solidFill>
                <a:latin typeface="Arial"/>
                <a:ea typeface="Arial"/>
                <a:cs typeface="Arial"/>
                <a:sym typeface="Arial"/>
              </a:defRPr>
            </a:pPr>
            <a:r>
              <a:t>egg development</a:t>
            </a:r>
          </a:p>
        </p:txBody>
      </p:sp>
      <p:sp>
        <p:nvSpPr>
          <p:cNvPr id="162" name="Shape 162"/>
          <p:cNvSpPr/>
          <p:nvPr/>
        </p:nvSpPr>
        <p:spPr>
          <a:xfrm>
            <a:off x="4804550" y="5098062"/>
            <a:ext cx="2286423" cy="5388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Sexual reproduction</a:t>
            </a:r>
          </a:p>
          <a:p>
            <a:pPr algn="l" defTabSz="1300480">
              <a:lnSpc>
                <a:spcPct val="104999"/>
              </a:lnSpc>
              <a:defRPr b="1" sz="1800">
                <a:solidFill>
                  <a:srgbClr val="FFFFFF"/>
                </a:solidFill>
                <a:latin typeface="Arial"/>
                <a:ea typeface="Arial"/>
                <a:cs typeface="Arial"/>
                <a:sym typeface="Arial"/>
              </a:defRPr>
            </a:pPr>
            <a:r>
              <a:t>and gametogenesis</a:t>
            </a:r>
          </a:p>
        </p:txBody>
      </p:sp>
      <p:sp>
        <p:nvSpPr>
          <p:cNvPr id="163" name="Shape 163"/>
          <p:cNvSpPr/>
          <p:nvPr/>
        </p:nvSpPr>
        <p:spPr>
          <a:xfrm>
            <a:off x="4804550" y="3452141"/>
            <a:ext cx="2324709" cy="5388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Mechanisms of</a:t>
            </a:r>
          </a:p>
          <a:p>
            <a:pPr algn="l" defTabSz="1300480">
              <a:lnSpc>
                <a:spcPct val="104999"/>
              </a:lnSpc>
              <a:defRPr b="1" sz="1800">
                <a:solidFill>
                  <a:srgbClr val="FFFFFF"/>
                </a:solidFill>
                <a:latin typeface="Arial"/>
                <a:ea typeface="Arial"/>
                <a:cs typeface="Arial"/>
                <a:sym typeface="Arial"/>
              </a:defRPr>
            </a:pPr>
            <a:r>
              <a:t>asexual reproduction</a:t>
            </a:r>
          </a:p>
        </p:txBody>
      </p:sp>
      <p:sp>
        <p:nvSpPr>
          <p:cNvPr id="164" name="Shape 164"/>
          <p:cNvSpPr/>
          <p:nvPr/>
        </p:nvSpPr>
        <p:spPr>
          <a:xfrm>
            <a:off x="9667803" y="5219982"/>
            <a:ext cx="1651522" cy="5388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Sex hormones</a:t>
            </a:r>
          </a:p>
          <a:p>
            <a:pPr algn="l" defTabSz="1300480">
              <a:lnSpc>
                <a:spcPct val="104999"/>
              </a:lnSpc>
              <a:defRPr b="1" sz="1800">
                <a:solidFill>
                  <a:srgbClr val="FFFFFF"/>
                </a:solidFill>
                <a:latin typeface="Arial"/>
                <a:ea typeface="Arial"/>
                <a:cs typeface="Arial"/>
                <a:sym typeface="Arial"/>
              </a:defRPr>
            </a:pPr>
            <a:r>
              <a:t>in mammals</a:t>
            </a:r>
          </a:p>
        </p:txBody>
      </p:sp>
      <p:sp>
        <p:nvSpPr>
          <p:cNvPr id="165" name="Shape 165"/>
          <p:cNvSpPr/>
          <p:nvPr/>
        </p:nvSpPr>
        <p:spPr>
          <a:xfrm>
            <a:off x="9338167" y="3526647"/>
            <a:ext cx="2718508" cy="5388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04999"/>
              </a:lnSpc>
              <a:defRPr b="1" sz="1800">
                <a:solidFill>
                  <a:srgbClr val="FFFFFF"/>
                </a:solidFill>
                <a:latin typeface="Arial"/>
                <a:ea typeface="Arial"/>
                <a:cs typeface="Arial"/>
                <a:sym typeface="Arial"/>
              </a:defRPr>
            </a:pPr>
            <a:r>
              <a:t>Reproductive structures</a:t>
            </a:r>
          </a:p>
          <a:p>
            <a:pPr algn="l" defTabSz="1300480">
              <a:lnSpc>
                <a:spcPct val="104999"/>
              </a:lnSpc>
              <a:defRPr b="1" sz="1800">
                <a:solidFill>
                  <a:srgbClr val="FFFFFF"/>
                </a:solidFill>
                <a:latin typeface="Arial"/>
                <a:ea typeface="Arial"/>
                <a:cs typeface="Arial"/>
                <a:sym typeface="Arial"/>
              </a:defRPr>
            </a:pPr>
            <a:r>
              <a:t>and their functions</a:t>
            </a:r>
          </a:p>
        </p:txBody>
      </p:sp>
      <p:sp>
        <p:nvSpPr>
          <p:cNvPr id="166" name="Shape 166"/>
          <p:cNvSpPr/>
          <p:nvPr/>
        </p:nvSpPr>
        <p:spPr>
          <a:xfrm>
            <a:off x="6680764" y="7069101"/>
            <a:ext cx="605930"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ED440"/>
                </a:solidFill>
                <a:latin typeface="Arial"/>
                <a:ea typeface="Arial"/>
                <a:cs typeface="Arial"/>
                <a:sym typeface="Arial"/>
              </a:defRPr>
            </a:lvl1pPr>
          </a:lstStyle>
          <a:p>
            <a:pPr/>
            <a:r>
              <a:t>50.2</a:t>
            </a:r>
          </a:p>
        </p:txBody>
      </p:sp>
      <p:sp>
        <p:nvSpPr>
          <p:cNvPr id="167" name="Shape 167"/>
          <p:cNvSpPr/>
          <p:nvPr/>
        </p:nvSpPr>
        <p:spPr>
          <a:xfrm>
            <a:off x="11530471" y="4152053"/>
            <a:ext cx="60593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ED440"/>
                </a:solidFill>
                <a:latin typeface="Arial"/>
                <a:ea typeface="Arial"/>
                <a:cs typeface="Arial"/>
                <a:sym typeface="Arial"/>
              </a:defRPr>
            </a:lvl1pPr>
          </a:lstStyle>
          <a:p>
            <a:pPr/>
            <a:r>
              <a:t>50.3</a:t>
            </a:r>
          </a:p>
        </p:txBody>
      </p:sp>
      <p:sp>
        <p:nvSpPr>
          <p:cNvPr id="168" name="Shape 168"/>
          <p:cNvSpPr/>
          <p:nvPr/>
        </p:nvSpPr>
        <p:spPr>
          <a:xfrm>
            <a:off x="11146649" y="5834096"/>
            <a:ext cx="605929"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ED440"/>
                </a:solidFill>
                <a:latin typeface="Arial"/>
                <a:ea typeface="Arial"/>
                <a:cs typeface="Arial"/>
                <a:sym typeface="Arial"/>
              </a:defRPr>
            </a:lvl1pPr>
          </a:lstStyle>
          <a:p>
            <a:pPr/>
            <a:r>
              <a:t>50.4</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image11.jpeg"/>
          <p:cNvPicPr>
            <a:picLocks noChangeAspect="1"/>
          </p:cNvPicPr>
          <p:nvPr/>
        </p:nvPicPr>
        <p:blipFill>
          <a:blip r:embed="rId2">
            <a:extLst/>
          </a:blip>
          <a:stretch>
            <a:fillRect/>
          </a:stretch>
        </p:blipFill>
        <p:spPr>
          <a:xfrm>
            <a:off x="1885950" y="2425700"/>
            <a:ext cx="9232900" cy="4902200"/>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4" name="image12.jpeg"/>
          <p:cNvPicPr>
            <a:picLocks noChangeAspect="1"/>
          </p:cNvPicPr>
          <p:nvPr/>
        </p:nvPicPr>
        <p:blipFill>
          <a:blip r:embed="rId2">
            <a:extLst/>
          </a:blip>
          <a:stretch>
            <a:fillRect/>
          </a:stretch>
        </p:blipFill>
        <p:spPr>
          <a:xfrm>
            <a:off x="1054100" y="1257300"/>
            <a:ext cx="10896600" cy="72390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image13.jpeg"/>
          <p:cNvPicPr>
            <a:picLocks noChangeAspect="1"/>
          </p:cNvPicPr>
          <p:nvPr/>
        </p:nvPicPr>
        <p:blipFill>
          <a:blip r:embed="rId2">
            <a:extLst/>
          </a:blip>
          <a:stretch>
            <a:fillRect/>
          </a:stretch>
        </p:blipFill>
        <p:spPr>
          <a:xfrm>
            <a:off x="2317750" y="749300"/>
            <a:ext cx="8369300" cy="8255000"/>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title"/>
          </p:nvPr>
        </p:nvSpPr>
        <p:spPr>
          <a:prstGeom prst="rect">
            <a:avLst/>
          </a:prstGeom>
        </p:spPr>
        <p:txBody>
          <a:bodyPr/>
          <a:lstStyle/>
          <a:p>
            <a:pPr/>
            <a:r>
              <a:t>Back to  repro</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a:r>
              <a:t>asexual</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Asexual and Sexual Reproduction</a:t>
            </a:r>
          </a:p>
        </p:txBody>
      </p:sp>
      <p:sp>
        <p:nvSpPr>
          <p:cNvPr id="283" name="Shape 283"/>
          <p:cNvSpPr/>
          <p:nvPr>
            <p:ph type="body" idx="4294967295"/>
          </p:nvPr>
        </p:nvSpPr>
        <p:spPr>
          <a:xfrm>
            <a:off x="205456" y="1873955"/>
            <a:ext cx="12480999" cy="7486792"/>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b="1" sz="3800">
                <a:latin typeface="Arial"/>
                <a:ea typeface="Arial"/>
                <a:cs typeface="Arial"/>
                <a:sym typeface="Arial"/>
              </a:defRPr>
            </a:pPr>
            <a:r>
              <a:t>Asexual</a:t>
            </a:r>
            <a:r>
              <a:rPr b="0"/>
              <a:t> </a:t>
            </a:r>
            <a:r>
              <a:t>reproduction</a:t>
            </a:r>
            <a:r>
              <a:rPr b="0"/>
              <a:t> is based on mitosis and results in offspring that are genetically identical to one another and to their parent</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This type of reproduction is equivalent to cloning</a:t>
            </a:r>
          </a:p>
          <a:p>
            <a:pPr marL="379184" indent="-379184" defTabSz="1300480">
              <a:lnSpc>
                <a:spcPct val="90000"/>
              </a:lnSpc>
              <a:spcBef>
                <a:spcPts val="900"/>
              </a:spcBef>
              <a:buClr>
                <a:srgbClr val="9D002D"/>
              </a:buClr>
              <a:buSzPct val="100000"/>
              <a:buFont typeface="Wingdings"/>
              <a:buChar char="▪"/>
              <a:defRPr b="1" sz="3800">
                <a:latin typeface="Arial"/>
                <a:ea typeface="Arial"/>
                <a:cs typeface="Arial"/>
                <a:sym typeface="Arial"/>
              </a:defRPr>
            </a:pPr>
            <a:r>
              <a:t>Sexual</a:t>
            </a:r>
            <a:r>
              <a:rPr b="0"/>
              <a:t> </a:t>
            </a:r>
            <a:r>
              <a:t>reproduction</a:t>
            </a:r>
            <a:r>
              <a:rPr b="0"/>
              <a:t> is based on meiosis and fusion of gametes </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Due to genetic recombination during meiosis and the fusion of haploid gametes—usually from different parents—during fertilization, sexual reproduction results in offspring that are genetically different from each other and from their parents</a:t>
            </a:r>
          </a:p>
        </p:txBody>
      </p:sp>
      <p:sp>
        <p:nvSpPr>
          <p:cNvPr id="284" name="Shape 28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Asexual Reproduction Occur? </a:t>
            </a:r>
          </a:p>
        </p:txBody>
      </p:sp>
      <p:sp>
        <p:nvSpPr>
          <p:cNvPr id="287" name="Shape 287"/>
          <p:cNvSpPr/>
          <p:nvPr>
            <p:ph type="body" idx="4294967295"/>
          </p:nvPr>
        </p:nvSpPr>
        <p:spPr>
          <a:xfrm>
            <a:off x="205456" y="1819767"/>
            <a:ext cx="12480999" cy="7613230"/>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There are three main mechanisms of asexual reproduction:</a:t>
            </a:r>
            <a:endParaRPr sz="2800"/>
          </a:p>
          <a:p>
            <a:pPr lvl="1" marL="989623" indent="-545122" defTabSz="1300480">
              <a:spcBef>
                <a:spcPts val="800"/>
              </a:spcBef>
              <a:buClr>
                <a:srgbClr val="000000"/>
              </a:buClr>
              <a:buSzPct val="100000"/>
              <a:buAutoNum type="arabicPeriod" startAt="1"/>
              <a:defRPr>
                <a:latin typeface="Arial"/>
                <a:ea typeface="Arial"/>
                <a:cs typeface="Arial"/>
                <a:sym typeface="Arial"/>
              </a:defRPr>
            </a:pPr>
            <a:r>
              <a:t>Budding—the offspring forms in or on the parent; when fully developed, the offspring breaks away</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Fission—an individual splits into two organisms</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Parthenogenesis—the female produces an offspring without fertilization from a male </a:t>
            </a:r>
          </a:p>
          <a:p>
            <a:pPr lvl="2" marL="1302807" indent="-413807" defTabSz="1300480">
              <a:spcBef>
                <a:spcPts val="800"/>
              </a:spcBef>
              <a:buClr>
                <a:srgbClr val="9D002D"/>
              </a:buClr>
              <a:buSzPct val="100000"/>
              <a:buChar char="–"/>
              <a:defRPr sz="3400">
                <a:latin typeface="Arial"/>
                <a:ea typeface="Arial"/>
                <a:cs typeface="Arial"/>
                <a:sym typeface="Arial"/>
              </a:defRPr>
            </a:pPr>
            <a:r>
              <a:t>The offspring are genetically identical to the mother</a:t>
            </a:r>
          </a:p>
          <a:p>
            <a:pPr lvl="2" marL="1302807" indent="-413807" defTabSz="1300480">
              <a:spcBef>
                <a:spcPts val="800"/>
              </a:spcBef>
              <a:buClr>
                <a:srgbClr val="9D002D"/>
              </a:buClr>
              <a:buSzPct val="100000"/>
              <a:buChar char="–"/>
              <a:defRPr sz="3400">
                <a:latin typeface="Arial"/>
                <a:ea typeface="Arial"/>
                <a:cs typeface="Arial"/>
                <a:sym typeface="Arial"/>
              </a:defRPr>
            </a:pPr>
            <a:r>
              <a:t>Eggs can be produced by mitosis or meiosis</a:t>
            </a:r>
          </a:p>
        </p:txBody>
      </p:sp>
      <p:sp>
        <p:nvSpPr>
          <p:cNvPr id="288" name="Shape 28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image14.jpeg"/>
          <p:cNvPicPr>
            <a:picLocks noChangeAspect="1"/>
          </p:cNvPicPr>
          <p:nvPr/>
        </p:nvPicPr>
        <p:blipFill>
          <a:blip r:embed="rId3">
            <a:extLst/>
          </a:blip>
          <a:srcRect l="0" t="0" r="0" b="3027"/>
          <a:stretch>
            <a:fillRect/>
          </a:stretch>
        </p:blipFill>
        <p:spPr>
          <a:xfrm>
            <a:off x="422203" y="848923"/>
            <a:ext cx="12158135" cy="7811914"/>
          </a:xfrm>
          <a:prstGeom prst="rect">
            <a:avLst/>
          </a:prstGeom>
          <a:ln w="12700">
            <a:miter lim="400000"/>
          </a:ln>
        </p:spPr>
      </p:pic>
      <p:sp>
        <p:nvSpPr>
          <p:cNvPr id="291" name="Shape 291"/>
          <p:cNvSpPr/>
          <p:nvPr>
            <p:ph type="title" idx="4294967295"/>
          </p:nvPr>
        </p:nvSpPr>
        <p:spPr>
          <a:xfrm>
            <a:off x="29349" y="-2"/>
            <a:ext cx="855698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a:t>
            </a:r>
          </a:p>
        </p:txBody>
      </p:sp>
      <p:sp>
        <p:nvSpPr>
          <p:cNvPr id="292" name="Shape 292"/>
          <p:cNvSpPr/>
          <p:nvPr/>
        </p:nvSpPr>
        <p:spPr>
          <a:xfrm>
            <a:off x="483163" y="851181"/>
            <a:ext cx="2390566"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(a) Budding</a:t>
            </a:r>
            <a:r>
              <a:rPr b="1">
                <a:latin typeface="Arial"/>
                <a:ea typeface="Arial"/>
                <a:cs typeface="Arial"/>
                <a:sym typeface="Arial"/>
              </a:rPr>
              <a:t> in hydra</a:t>
            </a:r>
          </a:p>
        </p:txBody>
      </p:sp>
      <p:sp>
        <p:nvSpPr>
          <p:cNvPr id="293" name="Shape 293"/>
          <p:cNvSpPr/>
          <p:nvPr/>
        </p:nvSpPr>
        <p:spPr>
          <a:xfrm>
            <a:off x="2169724" y="7857066"/>
            <a:ext cx="1367731" cy="6569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solidFill>
                  <a:srgbClr val="808080"/>
                </a:solidFill>
                <a:latin typeface="Arial"/>
                <a:ea typeface="Arial"/>
                <a:cs typeface="Arial"/>
                <a:sym typeface="Arial"/>
              </a:defRPr>
            </a:pPr>
            <a:r>
              <a:t>Unfertilized</a:t>
            </a:r>
          </a:p>
          <a:p>
            <a:pPr algn="l" defTabSz="1300480">
              <a:lnSpc>
                <a:spcPct val="95000"/>
              </a:lnSpc>
              <a:defRPr b="1" sz="1600">
                <a:solidFill>
                  <a:srgbClr val="808080"/>
                </a:solidFill>
                <a:latin typeface="Arial"/>
                <a:ea typeface="Arial"/>
                <a:cs typeface="Arial"/>
                <a:sym typeface="Arial"/>
              </a:defRPr>
            </a:pPr>
            <a:r>
              <a:t>eggs develop</a:t>
            </a:r>
          </a:p>
          <a:p>
            <a:pPr algn="l" defTabSz="1300480">
              <a:lnSpc>
                <a:spcPct val="95000"/>
              </a:lnSpc>
              <a:defRPr b="1" sz="1600">
                <a:solidFill>
                  <a:srgbClr val="808080"/>
                </a:solidFill>
                <a:latin typeface="Arial"/>
                <a:ea typeface="Arial"/>
                <a:cs typeface="Arial"/>
                <a:sym typeface="Arial"/>
              </a:defRPr>
            </a:pPr>
            <a:r>
              <a:t>into offspring</a:t>
            </a:r>
          </a:p>
        </p:txBody>
      </p:sp>
      <p:sp>
        <p:nvSpPr>
          <p:cNvPr id="294" name="Shape 294"/>
          <p:cNvSpPr/>
          <p:nvPr/>
        </p:nvSpPr>
        <p:spPr>
          <a:xfrm>
            <a:off x="1006967" y="4402666"/>
            <a:ext cx="60987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FFFFFF"/>
                </a:solidFill>
                <a:latin typeface="Arial"/>
                <a:ea typeface="Arial"/>
                <a:cs typeface="Arial"/>
                <a:sym typeface="Arial"/>
              </a:defRPr>
            </a:lvl1pPr>
          </a:lstStyle>
          <a:p>
            <a:pPr/>
            <a:r>
              <a:t>5 mm</a:t>
            </a:r>
          </a:p>
        </p:txBody>
      </p:sp>
      <p:sp>
        <p:nvSpPr>
          <p:cNvPr id="295" name="Shape 295"/>
          <p:cNvSpPr/>
          <p:nvPr/>
        </p:nvSpPr>
        <p:spPr>
          <a:xfrm>
            <a:off x="6662701" y="839893"/>
            <a:ext cx="2769184"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(b) Fission</a:t>
            </a:r>
            <a:r>
              <a:rPr b="1">
                <a:latin typeface="Arial"/>
                <a:ea typeface="Arial"/>
                <a:cs typeface="Arial"/>
                <a:sym typeface="Arial"/>
              </a:rPr>
              <a:t> in anemones</a:t>
            </a:r>
          </a:p>
        </p:txBody>
      </p:sp>
      <p:sp>
        <p:nvSpPr>
          <p:cNvPr id="296" name="Shape 296"/>
          <p:cNvSpPr/>
          <p:nvPr/>
        </p:nvSpPr>
        <p:spPr>
          <a:xfrm>
            <a:off x="485422" y="5219982"/>
            <a:ext cx="3576874"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(c) Parthenogenesis</a:t>
            </a:r>
            <a:r>
              <a:rPr b="1">
                <a:latin typeface="Arial"/>
                <a:ea typeface="Arial"/>
                <a:cs typeface="Arial"/>
                <a:sym typeface="Arial"/>
              </a:rPr>
              <a:t> in lizards</a:t>
            </a:r>
          </a:p>
        </p:txBody>
      </p:sp>
      <p:sp>
        <p:nvSpPr>
          <p:cNvPr id="297" name="Shape 297"/>
          <p:cNvSpPr/>
          <p:nvPr/>
        </p:nvSpPr>
        <p:spPr>
          <a:xfrm>
            <a:off x="11464994" y="4395892"/>
            <a:ext cx="533749"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FFFFFF"/>
                </a:solidFill>
                <a:latin typeface="Arial"/>
                <a:ea typeface="Arial"/>
                <a:cs typeface="Arial"/>
                <a:sym typeface="Arial"/>
              </a:defRPr>
            </a:lvl1pPr>
          </a:lstStyle>
          <a:p>
            <a:pPr/>
            <a:r>
              <a:t>5 cm</a:t>
            </a:r>
          </a:p>
        </p:txBody>
      </p:sp>
      <p:sp>
        <p:nvSpPr>
          <p:cNvPr id="298" name="Shape 298"/>
          <p:cNvSpPr/>
          <p:nvPr/>
        </p:nvSpPr>
        <p:spPr>
          <a:xfrm>
            <a:off x="3476976" y="3666630"/>
            <a:ext cx="45706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solidFill>
                  <a:srgbClr val="FFFFFF"/>
                </a:solidFill>
                <a:latin typeface="Arial"/>
                <a:ea typeface="Arial"/>
                <a:cs typeface="Arial"/>
                <a:sym typeface="Arial"/>
              </a:defRPr>
            </a:lvl1pPr>
          </a:lstStyle>
          <a:p>
            <a:pPr/>
            <a:r>
              <a:t>Bud</a:t>
            </a:r>
          </a:p>
        </p:txBody>
      </p:sp>
      <p:sp>
        <p:nvSpPr>
          <p:cNvPr id="299" name="Shape 299"/>
          <p:cNvSpPr/>
          <p:nvPr/>
        </p:nvSpPr>
        <p:spPr>
          <a:xfrm flipH="1">
            <a:off x="607342" y="4721012"/>
            <a:ext cx="1390793" cy="2"/>
          </a:xfrm>
          <a:prstGeom prst="line">
            <a:avLst/>
          </a:prstGeom>
          <a:ln w="50800">
            <a:solidFill>
              <a:srgbClr val="FFFFFF"/>
            </a:solidFill>
          </a:ln>
        </p:spPr>
        <p:txBody>
          <a:bodyPr lIns="45718" tIns="45718" rIns="45718" bIns="45718"/>
          <a:lstStyle/>
          <a:p>
            <a:pPr/>
          </a:p>
        </p:txBody>
      </p:sp>
      <p:sp>
        <p:nvSpPr>
          <p:cNvPr id="300" name="Shape 300"/>
          <p:cNvSpPr/>
          <p:nvPr/>
        </p:nvSpPr>
        <p:spPr>
          <a:xfrm flipH="1">
            <a:off x="11101492" y="4714238"/>
            <a:ext cx="1271131" cy="2"/>
          </a:xfrm>
          <a:prstGeom prst="line">
            <a:avLst/>
          </a:prstGeom>
          <a:ln w="50800">
            <a:solidFill>
              <a:srgbClr val="FFFFFF"/>
            </a:solidFill>
          </a:ln>
        </p:spPr>
        <p:txBody>
          <a:bodyPr lIns="45718" tIns="45718" rIns="45718" bIns="45718"/>
          <a:lstStyle/>
          <a:p>
            <a:pPr/>
          </a:p>
        </p:txBody>
      </p:sp>
      <p:sp>
        <p:nvSpPr>
          <p:cNvPr id="301" name="Shape 301"/>
          <p:cNvSpPr/>
          <p:nvPr/>
        </p:nvSpPr>
        <p:spPr>
          <a:xfrm flipH="1">
            <a:off x="2178755" y="7832231"/>
            <a:ext cx="1210171" cy="2"/>
          </a:xfrm>
          <a:prstGeom prst="line">
            <a:avLst/>
          </a:prstGeom>
          <a:ln w="25400">
            <a:solidFill>
              <a:srgbClr val="808080"/>
            </a:solidFill>
          </a:ln>
        </p:spPr>
        <p:txBody>
          <a:bodyPr lIns="45718" tIns="45718" rIns="45718" bIns="45718"/>
          <a:lstStyle/>
          <a:p>
            <a:pPr/>
          </a:p>
        </p:txBody>
      </p:sp>
      <p:sp>
        <p:nvSpPr>
          <p:cNvPr id="302" name="Shape 302"/>
          <p:cNvSpPr/>
          <p:nvPr/>
        </p:nvSpPr>
        <p:spPr>
          <a:xfrm flipH="1">
            <a:off x="2598702" y="7335497"/>
            <a:ext cx="511187" cy="494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613" y="5142"/>
                  <a:pt x="21600" y="13129"/>
                  <a:pt x="21600" y="21600"/>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
        <p:nvSpPr>
          <p:cNvPr id="303" name="Shape 303"/>
          <p:cNvSpPr/>
          <p:nvPr/>
        </p:nvSpPr>
        <p:spPr>
          <a:xfrm flipH="1" rot="19278115">
            <a:off x="2384344" y="7256967"/>
            <a:ext cx="382908" cy="521567"/>
          </a:xfrm>
          <a:custGeom>
            <a:avLst/>
            <a:gdLst/>
            <a:ahLst/>
            <a:cxnLst>
              <a:cxn ang="0">
                <a:pos x="wd2" y="hd2"/>
              </a:cxn>
              <a:cxn ang="5400000">
                <a:pos x="wd2" y="hd2"/>
              </a:cxn>
              <a:cxn ang="10800000">
                <a:pos x="wd2" y="hd2"/>
              </a:cxn>
              <a:cxn ang="16200000">
                <a:pos x="wd2" y="hd2"/>
              </a:cxn>
            </a:cxnLst>
            <a:rect l="0" t="0" r="r" b="b"/>
            <a:pathLst>
              <a:path w="21329" h="21600" fill="norm" stroke="1" extrusionOk="0">
                <a:moveTo>
                  <a:pt x="0" y="0"/>
                </a:moveTo>
                <a:cubicBezTo>
                  <a:pt x="13633" y="4985"/>
                  <a:pt x="21600" y="13056"/>
                  <a:pt x="21322" y="21600"/>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p:nvPr>
        </p:nvSpPr>
        <p:spPr>
          <a:prstGeom prst="rect">
            <a:avLst/>
          </a:prstGeom>
        </p:spPr>
        <p:txBody>
          <a:bodyPr/>
          <a:lstStyle/>
          <a:p>
            <a:pPr/>
            <a:r>
              <a:t>switching</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idx="4294967295"/>
          </p:nvPr>
        </p:nvSpPr>
        <p:spPr>
          <a:xfrm>
            <a:off x="94825" y="273190"/>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Switching Reproductive Modes: A Case History</a:t>
            </a:r>
          </a:p>
        </p:txBody>
      </p:sp>
      <p:sp>
        <p:nvSpPr>
          <p:cNvPr id="310" name="Shape 31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Many animal species regularly switch between reproducing asexually and sexually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For example, </a:t>
            </a:r>
            <a:r>
              <a:rPr i="1"/>
              <a:t>Daphnia </a:t>
            </a:r>
            <a:r>
              <a:t>are crustaceans that reproduce both asexually and sexually in a typical year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Throughout the spring and summer, </a:t>
            </a:r>
            <a:r>
              <a:rPr i="1"/>
              <a:t>Daphnia</a:t>
            </a:r>
            <a:r>
              <a:t> produce only diploid female offspring by parthenogenesis</a:t>
            </a:r>
          </a:p>
          <a:p>
            <a:pPr lvl="1" marL="831360" indent="-386860" defTabSz="1300480">
              <a:spcBef>
                <a:spcPts val="800"/>
              </a:spcBef>
              <a:buClr>
                <a:srgbClr val="9D002D"/>
              </a:buClr>
              <a:buSzPct val="100000"/>
              <a:buChar char="–"/>
              <a:defRPr>
                <a:latin typeface="Arial"/>
                <a:ea typeface="Arial"/>
                <a:cs typeface="Arial"/>
                <a:sym typeface="Arial"/>
              </a:defRPr>
            </a:pPr>
            <a:r>
              <a:t>The eggs produced by parthenogenesis develop in a structure called a </a:t>
            </a:r>
            <a:r>
              <a:rPr b="1"/>
              <a:t>brood pouch </a:t>
            </a:r>
            <a:r>
              <a:t>and are released when the female molts her exoskeleton</a:t>
            </a:r>
          </a:p>
        </p:txBody>
      </p:sp>
      <p:sp>
        <p:nvSpPr>
          <p:cNvPr id="311" name="Shape 31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to Animal Reproduction</a:t>
            </a:r>
          </a:p>
        </p:txBody>
      </p:sp>
      <p:sp>
        <p:nvSpPr>
          <p:cNvPr id="173" name="Shape 173"/>
          <p:cNvSpPr/>
          <p:nvPr>
            <p:ph type="body" idx="4294967295"/>
          </p:nvPr>
        </p:nvSpPr>
        <p:spPr>
          <a:xfrm>
            <a:off x="205457" y="1819767"/>
            <a:ext cx="12474224" cy="741454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reproductive systems of animals are highly variable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Some species switch between asexual and sexual reproduction</a:t>
            </a:r>
          </a:p>
          <a:p>
            <a:pPr lvl="1" marL="831360" indent="-386860" defTabSz="1300480">
              <a:spcBef>
                <a:spcPts val="800"/>
              </a:spcBef>
              <a:buClr>
                <a:srgbClr val="9D002D"/>
              </a:buClr>
              <a:buSzPct val="100000"/>
              <a:buChar char="–"/>
              <a:defRPr>
                <a:latin typeface="Arial"/>
                <a:ea typeface="Arial"/>
                <a:cs typeface="Arial"/>
                <a:sym typeface="Arial"/>
              </a:defRPr>
            </a:pPr>
            <a:r>
              <a:t>In sexual reproduction, fertilization may be external or internal</a:t>
            </a:r>
          </a:p>
          <a:p>
            <a:pPr lvl="2" marL="1302807" indent="-413807" defTabSz="1300480">
              <a:spcBef>
                <a:spcPts val="800"/>
              </a:spcBef>
              <a:buClr>
                <a:srgbClr val="9D002D"/>
              </a:buClr>
              <a:buSzPct val="100000"/>
              <a:buChar char="–"/>
              <a:defRPr sz="3400">
                <a:latin typeface="Arial"/>
                <a:ea typeface="Arial"/>
                <a:cs typeface="Arial"/>
                <a:sym typeface="Arial"/>
              </a:defRPr>
            </a:pPr>
            <a:r>
              <a:t>Egg development may take place inside or outside the mother’s body</a:t>
            </a:r>
          </a:p>
        </p:txBody>
      </p:sp>
      <p:sp>
        <p:nvSpPr>
          <p:cNvPr id="174" name="Shape 174"/>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Switching Reproductive Modes: A Case History</a:t>
            </a:r>
          </a:p>
        </p:txBody>
      </p:sp>
      <p:sp>
        <p:nvSpPr>
          <p:cNvPr id="314" name="Shape 314"/>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2100"/>
              </a:spcBef>
              <a:buClr>
                <a:srgbClr val="9D002D"/>
              </a:buClr>
              <a:buSzPct val="100000"/>
              <a:buFont typeface="Wingdings"/>
              <a:buChar char="▪"/>
              <a:defRPr sz="3800">
                <a:latin typeface="Arial"/>
                <a:ea typeface="Arial"/>
                <a:cs typeface="Arial"/>
                <a:sym typeface="Arial"/>
              </a:defRPr>
            </a:pPr>
            <a:r>
              <a:t>In late summer/early fall, however, many females begin producing male offspring</a:t>
            </a:r>
          </a:p>
          <a:p>
            <a:pPr marL="379184" indent="-379184" defTabSz="1300480">
              <a:spcBef>
                <a:spcPts val="2100"/>
              </a:spcBef>
              <a:buClr>
                <a:srgbClr val="9D002D"/>
              </a:buClr>
              <a:buSzPct val="100000"/>
              <a:buFont typeface="Wingdings"/>
              <a:buChar char="▪"/>
              <a:defRPr sz="3800">
                <a:latin typeface="Arial"/>
                <a:ea typeface="Arial"/>
                <a:cs typeface="Arial"/>
                <a:sym typeface="Arial"/>
              </a:defRPr>
            </a:pPr>
            <a:r>
              <a:t>Haploid </a:t>
            </a:r>
            <a:r>
              <a:rPr b="1"/>
              <a:t>sperm</a:t>
            </a:r>
            <a:r>
              <a:t> produced by meiosis in the males </a:t>
            </a:r>
            <a:r>
              <a:rPr b="1"/>
              <a:t>fertilize</a:t>
            </a:r>
            <a:r>
              <a:t> haploid </a:t>
            </a:r>
            <a:r>
              <a:rPr b="1"/>
              <a:t>eggs</a:t>
            </a:r>
            <a:r>
              <a:t> that females produce by meiosis</a:t>
            </a:r>
          </a:p>
          <a:p>
            <a:pPr marL="379184" indent="-379184" defTabSz="1300480">
              <a:spcBef>
                <a:spcPts val="2100"/>
              </a:spcBef>
              <a:buClr>
                <a:srgbClr val="9D002D"/>
              </a:buClr>
              <a:buSzPct val="100000"/>
              <a:buFont typeface="Wingdings"/>
              <a:buChar char="▪"/>
              <a:defRPr sz="3800">
                <a:latin typeface="Arial"/>
                <a:ea typeface="Arial"/>
                <a:cs typeface="Arial"/>
                <a:sym typeface="Arial"/>
              </a:defRPr>
            </a:pPr>
            <a:r>
              <a:t>In spring, the sexually produced offspring hatch and begin reproducing asexually</a:t>
            </a:r>
          </a:p>
        </p:txBody>
      </p:sp>
      <p:sp>
        <p:nvSpPr>
          <p:cNvPr id="315" name="Shape 31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7" name="image15.jpeg"/>
          <p:cNvPicPr>
            <a:picLocks noChangeAspect="1"/>
          </p:cNvPicPr>
          <p:nvPr/>
        </p:nvPicPr>
        <p:blipFill>
          <a:blip r:embed="rId3">
            <a:extLst/>
          </a:blip>
          <a:srcRect l="0" t="0" r="0" b="3523"/>
          <a:stretch>
            <a:fillRect/>
          </a:stretch>
        </p:blipFill>
        <p:spPr>
          <a:xfrm>
            <a:off x="1783644" y="1898791"/>
            <a:ext cx="9435255" cy="5746046"/>
          </a:xfrm>
          <a:prstGeom prst="rect">
            <a:avLst/>
          </a:prstGeom>
          <a:ln w="12700">
            <a:miter lim="400000"/>
          </a:ln>
        </p:spPr>
      </p:pic>
      <p:sp>
        <p:nvSpPr>
          <p:cNvPr id="318" name="Shape 318"/>
          <p:cNvSpPr/>
          <p:nvPr>
            <p:ph type="title" idx="4294967295"/>
          </p:nvPr>
        </p:nvSpPr>
        <p:spPr>
          <a:xfrm>
            <a:off x="29350" y="-2"/>
            <a:ext cx="803317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50.2</a:t>
            </a:r>
          </a:p>
        </p:txBody>
      </p:sp>
      <p:sp>
        <p:nvSpPr>
          <p:cNvPr id="319" name="Shape 319"/>
          <p:cNvSpPr/>
          <p:nvPr/>
        </p:nvSpPr>
        <p:spPr>
          <a:xfrm>
            <a:off x="8952087" y="2244231"/>
            <a:ext cx="1993603" cy="6666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400">
                <a:solidFill>
                  <a:srgbClr val="FFFFFF"/>
                </a:solidFill>
                <a:latin typeface="Arial"/>
                <a:ea typeface="Arial"/>
                <a:cs typeface="Arial"/>
                <a:sym typeface="Arial"/>
              </a:defRPr>
            </a:pPr>
            <a:r>
              <a:t>Brood pouch</a:t>
            </a:r>
          </a:p>
          <a:p>
            <a:pPr algn="l" defTabSz="1300480">
              <a:lnSpc>
                <a:spcPct val="90000"/>
              </a:lnSpc>
              <a:defRPr b="1" sz="2400">
                <a:solidFill>
                  <a:srgbClr val="FFFFFF"/>
                </a:solidFill>
                <a:latin typeface="Arial"/>
                <a:ea typeface="Arial"/>
                <a:cs typeface="Arial"/>
                <a:sym typeface="Arial"/>
              </a:defRPr>
            </a:pPr>
            <a:r>
              <a:t>with eggs</a:t>
            </a:r>
          </a:p>
        </p:txBody>
      </p:sp>
      <p:sp>
        <p:nvSpPr>
          <p:cNvPr id="320" name="Shape 320"/>
          <p:cNvSpPr/>
          <p:nvPr/>
        </p:nvSpPr>
        <p:spPr>
          <a:xfrm>
            <a:off x="2131342" y="6868159"/>
            <a:ext cx="1063129"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FFFFF"/>
                </a:solidFill>
                <a:latin typeface="Arial"/>
                <a:ea typeface="Arial"/>
                <a:cs typeface="Arial"/>
                <a:sym typeface="Arial"/>
              </a:defRPr>
            </a:lvl1pPr>
          </a:lstStyle>
          <a:p>
            <a:pPr/>
            <a:r>
              <a:t>0.5 mm</a:t>
            </a:r>
          </a:p>
        </p:txBody>
      </p:sp>
      <p:sp>
        <p:nvSpPr>
          <p:cNvPr id="321" name="Shape 321"/>
          <p:cNvSpPr/>
          <p:nvPr/>
        </p:nvSpPr>
        <p:spPr>
          <a:xfrm flipH="1">
            <a:off x="2054576" y="7328745"/>
            <a:ext cx="1264358" cy="2"/>
          </a:xfrm>
          <a:prstGeom prst="line">
            <a:avLst/>
          </a:prstGeom>
          <a:ln w="76200">
            <a:solidFill>
              <a:srgbClr val="FFFFFF"/>
            </a:solidFill>
          </a:ln>
        </p:spPr>
        <p:txBody>
          <a:bodyPr lIns="45718" tIns="45718" rIns="45718" bIns="45718"/>
          <a:lstStyle/>
          <a:p>
            <a:pPr/>
          </a:p>
        </p:txBody>
      </p:sp>
      <p:sp>
        <p:nvSpPr>
          <p:cNvPr id="322" name="Shape 322"/>
          <p:cNvSpPr/>
          <p:nvPr/>
        </p:nvSpPr>
        <p:spPr>
          <a:xfrm flipH="1">
            <a:off x="8970150" y="2987038"/>
            <a:ext cx="505744" cy="469620"/>
          </a:xfrm>
          <a:prstGeom prst="line">
            <a:avLst/>
          </a:prstGeom>
          <a:ln w="25400">
            <a:solidFill>
              <a:srgbClr val="FFFFFF"/>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Switching Reproductive Modes: A Case History</a:t>
            </a:r>
          </a:p>
        </p:txBody>
      </p:sp>
      <p:sp>
        <p:nvSpPr>
          <p:cNvPr id="327" name="Shape 32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Biologists try to explain observations like this at two levels:</a:t>
            </a:r>
          </a:p>
          <a:p>
            <a:pPr lvl="1" marL="831360" indent="-386860" defTabSz="1300480">
              <a:spcBef>
                <a:spcPts val="800"/>
              </a:spcBef>
              <a:buClr>
                <a:srgbClr val="9D002D"/>
              </a:buClr>
              <a:buSzPct val="100000"/>
              <a:buChar char="–"/>
              <a:defRPr b="1">
                <a:latin typeface="Arial"/>
                <a:ea typeface="Arial"/>
                <a:cs typeface="Arial"/>
                <a:sym typeface="Arial"/>
              </a:defRPr>
            </a:pPr>
            <a:r>
              <a:t>Ultimate causation </a:t>
            </a:r>
            <a:r>
              <a:rPr b="0"/>
              <a:t>addresses </a:t>
            </a:r>
            <a:r>
              <a:rPr b="0" i="1"/>
              <a:t>why </a:t>
            </a:r>
            <a:r>
              <a:rPr b="0"/>
              <a:t>a trait occurs, in terms of its effect on fitness—the focus is on the evolutionary history of traits</a:t>
            </a:r>
          </a:p>
          <a:p>
            <a:pPr lvl="1" marL="831360" indent="-386860" defTabSz="1300480">
              <a:spcBef>
                <a:spcPts val="800"/>
              </a:spcBef>
              <a:buClr>
                <a:srgbClr val="9D002D"/>
              </a:buClr>
              <a:buSzPct val="100000"/>
              <a:buChar char="–"/>
              <a:defRPr b="1">
                <a:latin typeface="Arial"/>
                <a:ea typeface="Arial"/>
                <a:cs typeface="Arial"/>
                <a:sym typeface="Arial"/>
              </a:defRPr>
            </a:pPr>
            <a:r>
              <a:t>Proximate causation </a:t>
            </a:r>
            <a:r>
              <a:rPr b="0"/>
              <a:t>addresses </a:t>
            </a:r>
            <a:r>
              <a:rPr b="0" i="1"/>
              <a:t>how </a:t>
            </a:r>
            <a:r>
              <a:rPr b="0"/>
              <a:t>a trait is produced. When researchers identify the genetic, developmental, hormonal, or neural mechanisms responsible for a phenotype, they are working at the proximate level</a:t>
            </a:r>
          </a:p>
        </p:txBody>
      </p:sp>
      <p:sp>
        <p:nvSpPr>
          <p:cNvPr id="328" name="Shape 32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Environmental Cues Trigger the Switch?</a:t>
            </a:r>
          </a:p>
        </p:txBody>
      </p:sp>
      <p:sp>
        <p:nvSpPr>
          <p:cNvPr id="331" name="Shape 33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Two environmental conditions were determined to affect the mode of reproduction in </a:t>
            </a:r>
            <a:r>
              <a:rPr i="1"/>
              <a:t>Daphnia</a:t>
            </a:r>
            <a:r>
              <a:t>: </a:t>
            </a:r>
            <a:endParaRPr sz="3000"/>
          </a:p>
          <a:p>
            <a:pPr lvl="1" marL="989623" indent="-545122" defTabSz="1300480">
              <a:spcBef>
                <a:spcPts val="800"/>
              </a:spcBef>
              <a:buClr>
                <a:srgbClr val="000000"/>
              </a:buClr>
              <a:buSzPct val="100000"/>
              <a:buAutoNum type="arabicPeriod" startAt="1"/>
              <a:defRPr>
                <a:latin typeface="Arial"/>
                <a:ea typeface="Arial"/>
                <a:cs typeface="Arial"/>
                <a:sym typeface="Arial"/>
              </a:defRPr>
            </a:pPr>
            <a:r>
              <a:t>Day length</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Population density—particularly, water quality and food availability</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More specifically, individuals switched to sexual reproduction only if they were exposed to poor-quality water, low food availability, </a:t>
            </a:r>
            <a:r>
              <a:rPr i="1"/>
              <a:t>and </a:t>
            </a:r>
            <a:r>
              <a:t>short day lengths</a:t>
            </a:r>
          </a:p>
        </p:txBody>
      </p:sp>
      <p:sp>
        <p:nvSpPr>
          <p:cNvPr id="332" name="Shape 33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4" name="image16.jpeg"/>
          <p:cNvPicPr>
            <a:picLocks noChangeAspect="1"/>
          </p:cNvPicPr>
          <p:nvPr/>
        </p:nvPicPr>
        <p:blipFill>
          <a:blip r:embed="rId3">
            <a:extLst/>
          </a:blip>
          <a:srcRect l="0" t="0" r="0" b="5323"/>
          <a:stretch>
            <a:fillRect/>
          </a:stretch>
        </p:blipFill>
        <p:spPr>
          <a:xfrm>
            <a:off x="422203" y="2521936"/>
            <a:ext cx="12158135" cy="4456857"/>
          </a:xfrm>
          <a:prstGeom prst="rect">
            <a:avLst/>
          </a:prstGeom>
          <a:ln w="12700">
            <a:miter lim="400000"/>
          </a:ln>
        </p:spPr>
      </p:pic>
      <p:sp>
        <p:nvSpPr>
          <p:cNvPr id="335" name="Shape 335"/>
          <p:cNvSpPr/>
          <p:nvPr>
            <p:ph type="title" idx="4294967295"/>
          </p:nvPr>
        </p:nvSpPr>
        <p:spPr>
          <a:xfrm>
            <a:off x="27092" y="-2"/>
            <a:ext cx="8324430"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50.3</a:t>
            </a:r>
          </a:p>
        </p:txBody>
      </p:sp>
      <p:sp>
        <p:nvSpPr>
          <p:cNvPr id="336" name="Shape 336"/>
          <p:cNvSpPr/>
          <p:nvPr/>
        </p:nvSpPr>
        <p:spPr>
          <a:xfrm rot="16200000">
            <a:off x="-866855" y="4600892"/>
            <a:ext cx="3125417" cy="470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1400">
                <a:latin typeface="Arial Black"/>
                <a:ea typeface="Arial Black"/>
                <a:cs typeface="Arial Black"/>
                <a:sym typeface="Arial Black"/>
              </a:defRPr>
            </a:pPr>
            <a:r>
              <a:t>Percentage of Daphnia females</a:t>
            </a:r>
          </a:p>
          <a:p>
            <a:pPr defTabSz="1300480">
              <a:lnSpc>
                <a:spcPct val="95000"/>
              </a:lnSpc>
              <a:defRPr sz="1400">
                <a:latin typeface="Arial Black"/>
                <a:ea typeface="Arial Black"/>
                <a:cs typeface="Arial Black"/>
                <a:sym typeface="Arial Black"/>
              </a:defRPr>
            </a:pPr>
            <a:r>
              <a:t>reproducing sexually</a:t>
            </a:r>
          </a:p>
        </p:txBody>
      </p:sp>
      <p:sp>
        <p:nvSpPr>
          <p:cNvPr id="337" name="Shape 337"/>
          <p:cNvSpPr/>
          <p:nvPr/>
        </p:nvSpPr>
        <p:spPr>
          <a:xfrm>
            <a:off x="485420" y="2539999"/>
            <a:ext cx="4862960"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(a) </a:t>
            </a:r>
            <a:r>
              <a:rPr b="1">
                <a:latin typeface="Arial"/>
                <a:ea typeface="Arial"/>
                <a:cs typeface="Arial"/>
                <a:sym typeface="Arial"/>
              </a:rPr>
              <a:t>Sexual reproduction is more common in crowded</a:t>
            </a:r>
            <a:endParaRPr b="1">
              <a:latin typeface="Arial"/>
              <a:ea typeface="Arial"/>
              <a:cs typeface="Arial"/>
              <a:sym typeface="Arial"/>
            </a:endParaRPr>
          </a:p>
          <a:p>
            <a:pPr algn="l" defTabSz="1300480">
              <a:defRPr b="1" sz="1400">
                <a:latin typeface="Arial"/>
                <a:ea typeface="Arial"/>
                <a:cs typeface="Arial"/>
                <a:sym typeface="Arial"/>
              </a:defRPr>
            </a:pPr>
            <a:r>
              <a:t>populations of </a:t>
            </a:r>
            <a:r>
              <a:rPr i="1"/>
              <a:t>Daphnia pulex</a:t>
            </a:r>
            <a:r>
              <a:t> than in sparse populations.</a:t>
            </a:r>
          </a:p>
        </p:txBody>
      </p:sp>
      <p:sp>
        <p:nvSpPr>
          <p:cNvPr id="338" name="Shape 338"/>
          <p:cNvSpPr/>
          <p:nvPr/>
        </p:nvSpPr>
        <p:spPr>
          <a:xfrm>
            <a:off x="2129585" y="6721403"/>
            <a:ext cx="314634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5000"/>
              </a:lnSpc>
              <a:defRPr sz="1400">
                <a:latin typeface="Arial Black"/>
                <a:ea typeface="Arial Black"/>
                <a:cs typeface="Arial Black"/>
                <a:sym typeface="Arial Black"/>
              </a:defRPr>
            </a:lvl1pPr>
          </a:lstStyle>
          <a:p>
            <a:pPr/>
            <a:r>
              <a:t>Daphnia density (number/50 mL)</a:t>
            </a:r>
          </a:p>
        </p:txBody>
      </p:sp>
      <p:sp>
        <p:nvSpPr>
          <p:cNvPr id="339" name="Shape 339"/>
          <p:cNvSpPr/>
          <p:nvPr/>
        </p:nvSpPr>
        <p:spPr>
          <a:xfrm>
            <a:off x="6861385" y="2542257"/>
            <a:ext cx="4844034"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(b) </a:t>
            </a:r>
            <a:r>
              <a:rPr b="1">
                <a:latin typeface="Arial"/>
                <a:ea typeface="Arial"/>
                <a:cs typeface="Arial"/>
                <a:sym typeface="Arial"/>
              </a:rPr>
              <a:t>In </a:t>
            </a:r>
            <a:r>
              <a:rPr b="1" i="1">
                <a:latin typeface="Arial"/>
                <a:ea typeface="Arial"/>
                <a:cs typeface="Arial"/>
                <a:sym typeface="Arial"/>
              </a:rPr>
              <a:t>Daphnia magna</a:t>
            </a:r>
            <a:r>
              <a:rPr b="1">
                <a:latin typeface="Arial"/>
                <a:ea typeface="Arial"/>
                <a:cs typeface="Arial"/>
                <a:sym typeface="Arial"/>
              </a:rPr>
              <a:t>, which environmental cues trigger</a:t>
            </a:r>
            <a:endParaRPr b="1">
              <a:latin typeface="Arial"/>
              <a:ea typeface="Arial"/>
              <a:cs typeface="Arial"/>
              <a:sym typeface="Arial"/>
            </a:endParaRPr>
          </a:p>
          <a:p>
            <a:pPr algn="l" defTabSz="1300480">
              <a:defRPr b="1" sz="1400">
                <a:latin typeface="Arial"/>
                <a:ea typeface="Arial"/>
                <a:cs typeface="Arial"/>
                <a:sym typeface="Arial"/>
              </a:defRPr>
            </a:pPr>
            <a:r>
              <a:t>the switch to sexual reproduction?</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prstGeom prst="rect">
            <a:avLst/>
          </a:prstGeom>
        </p:spPr>
        <p:txBody>
          <a:bodyPr/>
          <a:lstStyle/>
          <a:p>
            <a:pPr/>
            <a:r>
              <a:t>Why?</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idx="4294967295"/>
          </p:nvPr>
        </p:nvSpPr>
        <p:spPr>
          <a:xfrm>
            <a:off x="97083" y="277706"/>
            <a:ext cx="12661621"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Why Do </a:t>
            </a:r>
            <a:r>
              <a:rPr i="1"/>
              <a:t>Daphnia</a:t>
            </a:r>
            <a:r>
              <a:t> Switch Modes of Reproduction?</a:t>
            </a:r>
          </a:p>
        </p:txBody>
      </p:sp>
      <p:sp>
        <p:nvSpPr>
          <p:cNvPr id="346" name="Shape 346"/>
          <p:cNvSpPr/>
          <p:nvPr>
            <p:ph type="body" idx="4294967295"/>
          </p:nvPr>
        </p:nvSpPr>
        <p:spPr>
          <a:xfrm>
            <a:off x="205457" y="1837831"/>
            <a:ext cx="12546473" cy="7486792"/>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indicates that </a:t>
            </a:r>
            <a:r>
              <a:rPr i="1"/>
              <a:t>Daphnia</a:t>
            </a:r>
            <a:r>
              <a:t> start reproducing sexually when environmental conditions worsen</a:t>
            </a:r>
            <a:r>
              <a:rPr>
                <a:solidFill>
                  <a:srgbClr val="FF0000"/>
                </a:solidFill>
              </a:rPr>
              <a:t> </a:t>
            </a:r>
            <a:endParaRPr>
              <a:solidFill>
                <a:srgbClr val="FF0000"/>
              </a:solidFill>
            </a:endParaRPr>
          </a:p>
          <a:p>
            <a:pPr lvl="1" marL="824483" indent="-379983" defTabSz="1300480">
              <a:spcBef>
                <a:spcPts val="800"/>
              </a:spcBef>
              <a:buClr>
                <a:srgbClr val="9D002D"/>
              </a:buClr>
              <a:buSzPct val="100000"/>
              <a:buChar char="–"/>
              <a:defRPr sz="3400">
                <a:latin typeface="Arial"/>
                <a:ea typeface="Arial"/>
                <a:cs typeface="Arial"/>
                <a:sym typeface="Arial"/>
              </a:defRPr>
            </a:pPr>
            <a:r>
              <a:t>Sexual reproduction leads to genetic variability, which makes for stronger offspring</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Scientists hypothesize that genetically variable offspring have higher fitness in environments with rapidly evolving parasites, deteriorating physical conditions, or other types of rapid environmental change </a:t>
            </a:r>
          </a:p>
          <a:p>
            <a:pPr lvl="1" marL="824483" indent="-379983" defTabSz="1300480">
              <a:spcBef>
                <a:spcPts val="800"/>
              </a:spcBef>
              <a:buClr>
                <a:srgbClr val="9D002D"/>
              </a:buClr>
              <a:buSzPct val="100000"/>
              <a:buChar char="–"/>
              <a:defRPr sz="3400">
                <a:latin typeface="Arial"/>
                <a:ea typeface="Arial"/>
                <a:cs typeface="Arial"/>
                <a:sym typeface="Arial"/>
              </a:defRPr>
            </a:pPr>
            <a:r>
              <a:t>Genetically variable offspring are more fit for a harsh environment than the offspring of asexual reproduction, which lack genetic variability</a:t>
            </a:r>
          </a:p>
        </p:txBody>
      </p:sp>
      <p:sp>
        <p:nvSpPr>
          <p:cNvPr id="347" name="Shape 34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9" name="image16.jpeg"/>
          <p:cNvPicPr>
            <a:picLocks noChangeAspect="1"/>
          </p:cNvPicPr>
          <p:nvPr/>
        </p:nvPicPr>
        <p:blipFill>
          <a:blip r:embed="rId3">
            <a:extLst/>
          </a:blip>
          <a:srcRect l="0" t="0" r="0" b="5322"/>
          <a:stretch>
            <a:fillRect/>
          </a:stretch>
        </p:blipFill>
        <p:spPr>
          <a:xfrm>
            <a:off x="422203" y="2521936"/>
            <a:ext cx="12158135" cy="4456857"/>
          </a:xfrm>
          <a:prstGeom prst="rect">
            <a:avLst/>
          </a:prstGeom>
          <a:ln w="12700">
            <a:miter lim="400000"/>
          </a:ln>
        </p:spPr>
      </p:pic>
      <p:sp>
        <p:nvSpPr>
          <p:cNvPr id="350" name="Shape 350"/>
          <p:cNvSpPr/>
          <p:nvPr>
            <p:ph type="title" idx="4294967295"/>
          </p:nvPr>
        </p:nvSpPr>
        <p:spPr>
          <a:xfrm>
            <a:off x="27092" y="-2"/>
            <a:ext cx="8324430"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50.3</a:t>
            </a:r>
          </a:p>
        </p:txBody>
      </p:sp>
      <p:sp>
        <p:nvSpPr>
          <p:cNvPr id="351" name="Shape 351"/>
          <p:cNvSpPr/>
          <p:nvPr/>
        </p:nvSpPr>
        <p:spPr>
          <a:xfrm rot="16200000">
            <a:off x="-866855" y="4600893"/>
            <a:ext cx="3125417" cy="470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1400">
                <a:latin typeface="Arial Black"/>
                <a:ea typeface="Arial Black"/>
                <a:cs typeface="Arial Black"/>
                <a:sym typeface="Arial Black"/>
              </a:defRPr>
            </a:pPr>
            <a:r>
              <a:t>Percentage of Daphnia females</a:t>
            </a:r>
          </a:p>
          <a:p>
            <a:pPr defTabSz="1300480">
              <a:lnSpc>
                <a:spcPct val="95000"/>
              </a:lnSpc>
              <a:defRPr sz="1400">
                <a:latin typeface="Arial Black"/>
                <a:ea typeface="Arial Black"/>
                <a:cs typeface="Arial Black"/>
                <a:sym typeface="Arial Black"/>
              </a:defRPr>
            </a:pPr>
            <a:r>
              <a:t>reproducing sexually</a:t>
            </a:r>
          </a:p>
        </p:txBody>
      </p:sp>
      <p:sp>
        <p:nvSpPr>
          <p:cNvPr id="352" name="Shape 352"/>
          <p:cNvSpPr/>
          <p:nvPr/>
        </p:nvSpPr>
        <p:spPr>
          <a:xfrm>
            <a:off x="485420" y="2539999"/>
            <a:ext cx="4862960"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(a) </a:t>
            </a:r>
            <a:r>
              <a:rPr b="1">
                <a:latin typeface="Arial"/>
                <a:ea typeface="Arial"/>
                <a:cs typeface="Arial"/>
                <a:sym typeface="Arial"/>
              </a:rPr>
              <a:t>Sexual reproduction is more common in crowded</a:t>
            </a:r>
            <a:endParaRPr b="1">
              <a:latin typeface="Arial"/>
              <a:ea typeface="Arial"/>
              <a:cs typeface="Arial"/>
              <a:sym typeface="Arial"/>
            </a:endParaRPr>
          </a:p>
          <a:p>
            <a:pPr algn="l" defTabSz="1300480">
              <a:defRPr b="1" sz="1400">
                <a:latin typeface="Arial"/>
                <a:ea typeface="Arial"/>
                <a:cs typeface="Arial"/>
                <a:sym typeface="Arial"/>
              </a:defRPr>
            </a:pPr>
            <a:r>
              <a:t>populations of </a:t>
            </a:r>
            <a:r>
              <a:rPr i="1"/>
              <a:t>Daphnia pulex</a:t>
            </a:r>
            <a:r>
              <a:t> than in sparse populations.</a:t>
            </a:r>
          </a:p>
        </p:txBody>
      </p:sp>
      <p:sp>
        <p:nvSpPr>
          <p:cNvPr id="353" name="Shape 353"/>
          <p:cNvSpPr/>
          <p:nvPr/>
        </p:nvSpPr>
        <p:spPr>
          <a:xfrm>
            <a:off x="2129585" y="6721403"/>
            <a:ext cx="314634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5000"/>
              </a:lnSpc>
              <a:defRPr sz="1400">
                <a:latin typeface="Arial Black"/>
                <a:ea typeface="Arial Black"/>
                <a:cs typeface="Arial Black"/>
                <a:sym typeface="Arial Black"/>
              </a:defRPr>
            </a:lvl1pPr>
          </a:lstStyle>
          <a:p>
            <a:pPr/>
            <a:r>
              <a:t>Daphnia density (number/50 mL)</a:t>
            </a:r>
          </a:p>
        </p:txBody>
      </p:sp>
      <p:sp>
        <p:nvSpPr>
          <p:cNvPr id="354" name="Shape 354"/>
          <p:cNvSpPr/>
          <p:nvPr/>
        </p:nvSpPr>
        <p:spPr>
          <a:xfrm>
            <a:off x="6861385" y="2542257"/>
            <a:ext cx="4844034"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(b) </a:t>
            </a:r>
            <a:r>
              <a:rPr b="1">
                <a:latin typeface="Arial"/>
                <a:ea typeface="Arial"/>
                <a:cs typeface="Arial"/>
                <a:sym typeface="Arial"/>
              </a:rPr>
              <a:t>In </a:t>
            </a:r>
            <a:r>
              <a:rPr b="1" i="1">
                <a:latin typeface="Arial"/>
                <a:ea typeface="Arial"/>
                <a:cs typeface="Arial"/>
                <a:sym typeface="Arial"/>
              </a:rPr>
              <a:t>Daphnia magna</a:t>
            </a:r>
            <a:r>
              <a:rPr b="1">
                <a:latin typeface="Arial"/>
                <a:ea typeface="Arial"/>
                <a:cs typeface="Arial"/>
                <a:sym typeface="Arial"/>
              </a:rPr>
              <a:t>, which environmental cues trigger</a:t>
            </a:r>
            <a:endParaRPr b="1">
              <a:latin typeface="Arial"/>
              <a:ea typeface="Arial"/>
              <a:cs typeface="Arial"/>
              <a:sym typeface="Arial"/>
            </a:endParaRPr>
          </a:p>
          <a:p>
            <a:pPr algn="l" defTabSz="1300480">
              <a:defRPr b="1" sz="1400">
                <a:latin typeface="Arial"/>
                <a:ea typeface="Arial"/>
                <a:cs typeface="Arial"/>
                <a:sym typeface="Arial"/>
              </a:defRPr>
            </a:pPr>
            <a:r>
              <a:t>the switch to sexual reproduction?</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a:lstStyle/>
          <a:p>
            <a:pPr/>
            <a:r>
              <a:t>next step?</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pPr/>
            <a:r>
              <a:t>Gametogenesis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to Animal Reproduction</a:t>
            </a:r>
          </a:p>
        </p:txBody>
      </p:sp>
      <p:sp>
        <p:nvSpPr>
          <p:cNvPr id="177" name="Shape 177"/>
          <p:cNvSpPr/>
          <p:nvPr>
            <p:ph type="body" idx="4294967295"/>
          </p:nvPr>
        </p:nvSpPr>
        <p:spPr>
          <a:xfrm>
            <a:off x="205456" y="1819767"/>
            <a:ext cx="12492288" cy="652949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humans, the male reproductive system includes structures specialized for producing and storing sperm, synthesizing semen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human female reproductive system includes structures specialized for producing eggs and receiving sperm, and caring for the developing embryo </a:t>
            </a:r>
          </a:p>
        </p:txBody>
      </p:sp>
      <p:sp>
        <p:nvSpPr>
          <p:cNvPr id="178" name="Shape 17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title" idx="4294967295"/>
          </p:nvPr>
        </p:nvSpPr>
        <p:spPr>
          <a:xfrm>
            <a:off x="97083" y="277706"/>
            <a:ext cx="12492288"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Mechanisms of Sexual Reproduction: Gametogenesis</a:t>
            </a:r>
          </a:p>
        </p:txBody>
      </p:sp>
      <p:sp>
        <p:nvSpPr>
          <p:cNvPr id="363" name="Shape 363"/>
          <p:cNvSpPr/>
          <p:nvPr>
            <p:ph type="body" idx="4294967295"/>
          </p:nvPr>
        </p:nvSpPr>
        <p:spPr>
          <a:xfrm>
            <a:off x="205456" y="2162950"/>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mitotic cell divisions, meiotic cell divisions, and developmental events that result in the production of male and female gametes, or sperm and eggs, are collectively called </a:t>
            </a:r>
            <a:r>
              <a:rPr b="1"/>
              <a:t>gametogenesis</a:t>
            </a:r>
            <a:endParaRPr b="1"/>
          </a:p>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Spermatogenesis</a:t>
            </a:r>
            <a:r>
              <a:rPr b="0"/>
              <a:t> is the formation of sperm, and </a:t>
            </a:r>
            <a:r>
              <a:t>oogenesis</a:t>
            </a:r>
            <a:r>
              <a:rPr b="0"/>
              <a:t> is the formation of eggs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vast majority of animals, gametogenesis occurs in a sex organ, or </a:t>
            </a:r>
            <a:r>
              <a:rPr b="1"/>
              <a:t>gonad</a:t>
            </a:r>
            <a:r>
              <a:t>. Male gonads are called </a:t>
            </a:r>
            <a:r>
              <a:rPr b="1"/>
              <a:t>testes</a:t>
            </a:r>
            <a:r>
              <a:t>; female gonads are called </a:t>
            </a:r>
            <a:r>
              <a:rPr b="1"/>
              <a:t>ovaries</a:t>
            </a:r>
          </a:p>
        </p:txBody>
      </p:sp>
      <p:sp>
        <p:nvSpPr>
          <p:cNvPr id="364" name="Shape 364"/>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Spermatogenesis in Mammals</a:t>
            </a:r>
          </a:p>
        </p:txBody>
      </p:sp>
      <p:sp>
        <p:nvSpPr>
          <p:cNvPr id="367" name="Shape 367"/>
          <p:cNvSpPr/>
          <p:nvPr>
            <p:ph type="body" idx="4294967295"/>
          </p:nvPr>
        </p:nvSpPr>
        <p:spPr>
          <a:xfrm>
            <a:off x="205456" y="1873955"/>
            <a:ext cx="12690973" cy="7215859"/>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In the male gonad, diploid cells called </a:t>
            </a:r>
            <a:r>
              <a:rPr b="1"/>
              <a:t>spermatogonia</a:t>
            </a:r>
            <a:r>
              <a:t> divide by mitosis to generate the cells that undergo meiosis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This process occurs continuously throughout the </a:t>
            </a:r>
            <a:br/>
            <a:r>
              <a:t>male’s adult life</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In human males, the spermatogonia divide by mitosis to produce </a:t>
            </a:r>
            <a:r>
              <a:rPr b="1"/>
              <a:t>primary spermatocytes</a:t>
            </a:r>
            <a:r>
              <a:t>, which undergo meiosis I and produce two </a:t>
            </a:r>
            <a:r>
              <a:rPr b="1"/>
              <a:t>secondary spermatocytes</a:t>
            </a:r>
            <a:r>
              <a:t>, which then undergo meiosis II </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result is four haploid cells called </a:t>
            </a:r>
            <a:r>
              <a:rPr b="1"/>
              <a:t>spermatids</a:t>
            </a:r>
            <a:r>
              <a:t>, each of which matures into a </a:t>
            </a:r>
            <a:r>
              <a:rPr b="1"/>
              <a:t>sperm</a:t>
            </a:r>
          </a:p>
        </p:txBody>
      </p:sp>
      <p:sp>
        <p:nvSpPr>
          <p:cNvPr id="368" name="Shape 36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0" name="image17.jpeg"/>
          <p:cNvPicPr>
            <a:picLocks noChangeAspect="1"/>
          </p:cNvPicPr>
          <p:nvPr/>
        </p:nvPicPr>
        <p:blipFill>
          <a:blip r:embed="rId3">
            <a:extLst/>
          </a:blip>
          <a:srcRect l="0" t="0" r="0" b="2659"/>
          <a:stretch>
            <a:fillRect/>
          </a:stretch>
        </p:blipFill>
        <p:spPr>
          <a:xfrm>
            <a:off x="422203" y="419945"/>
            <a:ext cx="12158135" cy="8676642"/>
          </a:xfrm>
          <a:prstGeom prst="rect">
            <a:avLst/>
          </a:prstGeom>
          <a:ln w="12700">
            <a:miter lim="400000"/>
          </a:ln>
        </p:spPr>
      </p:pic>
      <p:sp>
        <p:nvSpPr>
          <p:cNvPr id="371" name="Shape 371"/>
          <p:cNvSpPr/>
          <p:nvPr>
            <p:ph type="title" idx="4294967295"/>
          </p:nvPr>
        </p:nvSpPr>
        <p:spPr>
          <a:xfrm>
            <a:off x="27093" y="-2"/>
            <a:ext cx="6935893"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50.4 </a:t>
            </a:r>
          </a:p>
        </p:txBody>
      </p:sp>
      <p:sp>
        <p:nvSpPr>
          <p:cNvPr id="372" name="Shape 372"/>
          <p:cNvSpPr/>
          <p:nvPr/>
        </p:nvSpPr>
        <p:spPr>
          <a:xfrm>
            <a:off x="4418470" y="8096391"/>
            <a:ext cx="1401665"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Mature sperm</a:t>
            </a:r>
          </a:p>
          <a:p>
            <a:pPr algn="l" defTabSz="1300480">
              <a:lnSpc>
                <a:spcPct val="95000"/>
              </a:lnSpc>
              <a:defRPr b="1" sz="1600">
                <a:latin typeface="Arial"/>
                <a:ea typeface="Arial"/>
                <a:cs typeface="Arial"/>
                <a:sym typeface="Arial"/>
              </a:defRPr>
            </a:pPr>
            <a:r>
              <a:t>cells (</a:t>
            </a:r>
            <a:r>
              <a:rPr i="1"/>
              <a:t>n</a:t>
            </a:r>
            <a:r>
              <a:t>)</a:t>
            </a:r>
          </a:p>
        </p:txBody>
      </p:sp>
      <p:sp>
        <p:nvSpPr>
          <p:cNvPr id="373" name="Shape 373"/>
          <p:cNvSpPr/>
          <p:nvPr/>
        </p:nvSpPr>
        <p:spPr>
          <a:xfrm>
            <a:off x="4411696" y="6240496"/>
            <a:ext cx="143530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Spermatids (</a:t>
            </a:r>
            <a:r>
              <a:rPr i="1"/>
              <a:t>n</a:t>
            </a:r>
            <a:r>
              <a:t>)</a:t>
            </a:r>
          </a:p>
        </p:txBody>
      </p:sp>
      <p:sp>
        <p:nvSpPr>
          <p:cNvPr id="374" name="Shape 374"/>
          <p:cNvSpPr/>
          <p:nvPr/>
        </p:nvSpPr>
        <p:spPr>
          <a:xfrm>
            <a:off x="4411696" y="4757137"/>
            <a:ext cx="1763019"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Secondary</a:t>
            </a:r>
          </a:p>
          <a:p>
            <a:pPr algn="l" defTabSz="1300480">
              <a:lnSpc>
                <a:spcPct val="95000"/>
              </a:lnSpc>
              <a:defRPr b="1" sz="1600">
                <a:latin typeface="Arial"/>
                <a:ea typeface="Arial"/>
                <a:cs typeface="Arial"/>
                <a:sym typeface="Arial"/>
              </a:defRPr>
            </a:pPr>
            <a:r>
              <a:t>spermatocytes (</a:t>
            </a:r>
            <a:r>
              <a:rPr i="1"/>
              <a:t>n</a:t>
            </a:r>
            <a:r>
              <a:t>)</a:t>
            </a:r>
          </a:p>
        </p:txBody>
      </p:sp>
      <p:sp>
        <p:nvSpPr>
          <p:cNvPr id="375" name="Shape 375"/>
          <p:cNvSpPr/>
          <p:nvPr/>
        </p:nvSpPr>
        <p:spPr>
          <a:xfrm>
            <a:off x="3321191" y="1537545"/>
            <a:ext cx="211246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Spermatogonium (2</a:t>
            </a:r>
            <a:r>
              <a:rPr i="1"/>
              <a:t>n</a:t>
            </a:r>
            <a:r>
              <a:t>)</a:t>
            </a:r>
          </a:p>
        </p:txBody>
      </p:sp>
      <p:sp>
        <p:nvSpPr>
          <p:cNvPr id="376" name="Shape 376"/>
          <p:cNvSpPr/>
          <p:nvPr/>
        </p:nvSpPr>
        <p:spPr>
          <a:xfrm>
            <a:off x="3318933" y="1858150"/>
            <a:ext cx="2598242"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(May divide by mitosis to</a:t>
            </a:r>
          </a:p>
          <a:p>
            <a:pPr algn="l" defTabSz="1300480">
              <a:lnSpc>
                <a:spcPct val="95000"/>
              </a:lnSpc>
              <a:defRPr b="1" sz="1600">
                <a:latin typeface="Arial"/>
                <a:ea typeface="Arial"/>
                <a:cs typeface="Arial"/>
                <a:sym typeface="Arial"/>
              </a:defRPr>
            </a:pPr>
            <a:r>
              <a:t>form more spermatogonia)</a:t>
            </a:r>
          </a:p>
        </p:txBody>
      </p:sp>
      <p:sp>
        <p:nvSpPr>
          <p:cNvPr id="377" name="Shape 377"/>
          <p:cNvSpPr/>
          <p:nvPr/>
        </p:nvSpPr>
        <p:spPr>
          <a:xfrm>
            <a:off x="3314417" y="3522133"/>
            <a:ext cx="2576315"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Primary spermatocyte (2</a:t>
            </a:r>
            <a:r>
              <a:rPr i="1"/>
              <a:t>n</a:t>
            </a:r>
            <a:r>
              <a:t>)</a:t>
            </a:r>
          </a:p>
        </p:txBody>
      </p:sp>
      <p:sp>
        <p:nvSpPr>
          <p:cNvPr id="378" name="Shape 378"/>
          <p:cNvSpPr/>
          <p:nvPr/>
        </p:nvSpPr>
        <p:spPr>
          <a:xfrm>
            <a:off x="773038" y="2381954"/>
            <a:ext cx="136733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sz="1600">
                <a:latin typeface="Arial Black"/>
                <a:ea typeface="Arial Black"/>
                <a:cs typeface="Arial Black"/>
                <a:sym typeface="Arial Black"/>
              </a:defRPr>
            </a:pPr>
            <a:r>
              <a:t>Mitosis</a:t>
            </a:r>
            <a:r>
              <a:rPr b="1">
                <a:latin typeface="Arial"/>
                <a:ea typeface="Arial"/>
                <a:cs typeface="Arial"/>
                <a:sym typeface="Arial"/>
              </a:rPr>
              <a:t> and</a:t>
            </a:r>
            <a:endParaRPr b="1">
              <a:latin typeface="Arial"/>
              <a:ea typeface="Arial"/>
              <a:cs typeface="Arial"/>
              <a:sym typeface="Arial"/>
            </a:endParaRPr>
          </a:p>
          <a:p>
            <a:pPr algn="r" defTabSz="1300480">
              <a:lnSpc>
                <a:spcPct val="95000"/>
              </a:lnSpc>
              <a:defRPr b="1" sz="1600">
                <a:latin typeface="Arial"/>
                <a:ea typeface="Arial"/>
                <a:cs typeface="Arial"/>
                <a:sym typeface="Arial"/>
              </a:defRPr>
            </a:pPr>
            <a:r>
              <a:t>differentiation</a:t>
            </a:r>
          </a:p>
        </p:txBody>
      </p:sp>
      <p:sp>
        <p:nvSpPr>
          <p:cNvPr id="379" name="Shape 379"/>
          <p:cNvSpPr/>
          <p:nvPr/>
        </p:nvSpPr>
        <p:spPr>
          <a:xfrm>
            <a:off x="1797189" y="4316870"/>
            <a:ext cx="100598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a:t>
            </a:r>
          </a:p>
        </p:txBody>
      </p:sp>
      <p:sp>
        <p:nvSpPr>
          <p:cNvPr id="380" name="Shape 380"/>
          <p:cNvSpPr/>
          <p:nvPr/>
        </p:nvSpPr>
        <p:spPr>
          <a:xfrm>
            <a:off x="1743004" y="5574453"/>
            <a:ext cx="108505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II</a:t>
            </a:r>
          </a:p>
        </p:txBody>
      </p:sp>
      <p:sp>
        <p:nvSpPr>
          <p:cNvPr id="381" name="Shape 381"/>
          <p:cNvSpPr/>
          <p:nvPr/>
        </p:nvSpPr>
        <p:spPr>
          <a:xfrm>
            <a:off x="1040834" y="449296"/>
            <a:ext cx="231231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Spermatogenesis</a:t>
            </a:r>
          </a:p>
        </p:txBody>
      </p:sp>
      <p:sp>
        <p:nvSpPr>
          <p:cNvPr id="382" name="Shape 382"/>
          <p:cNvSpPr/>
          <p:nvPr/>
        </p:nvSpPr>
        <p:spPr>
          <a:xfrm>
            <a:off x="8121225" y="428977"/>
            <a:ext cx="1575397"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Oogenesis</a:t>
            </a:r>
          </a:p>
        </p:txBody>
      </p:sp>
      <p:sp>
        <p:nvSpPr>
          <p:cNvPr id="383" name="Shape 383"/>
          <p:cNvSpPr/>
          <p:nvPr/>
        </p:nvSpPr>
        <p:spPr>
          <a:xfrm>
            <a:off x="7741919" y="8098648"/>
            <a:ext cx="254158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Mature egg cell (ovum) (</a:t>
            </a:r>
            <a:r>
              <a:rPr i="1"/>
              <a:t>n</a:t>
            </a:r>
            <a:r>
              <a:t>)</a:t>
            </a:r>
          </a:p>
        </p:txBody>
      </p:sp>
      <p:sp>
        <p:nvSpPr>
          <p:cNvPr id="384" name="Shape 384"/>
          <p:cNvSpPr/>
          <p:nvPr/>
        </p:nvSpPr>
        <p:spPr>
          <a:xfrm>
            <a:off x="8789527" y="6904283"/>
            <a:ext cx="154811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Polar bodies (</a:t>
            </a:r>
            <a:r>
              <a:rPr i="1"/>
              <a:t>n</a:t>
            </a:r>
            <a:r>
              <a:t>)</a:t>
            </a:r>
          </a:p>
        </p:txBody>
      </p:sp>
      <p:sp>
        <p:nvSpPr>
          <p:cNvPr id="385" name="Shape 385"/>
          <p:cNvSpPr/>
          <p:nvPr/>
        </p:nvSpPr>
        <p:spPr>
          <a:xfrm>
            <a:off x="10324817" y="4750363"/>
            <a:ext cx="2135486" cy="4571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Secondary oocyte (</a:t>
            </a:r>
            <a:r>
              <a:rPr i="1"/>
              <a:t>n</a:t>
            </a:r>
            <a:r>
              <a:t>)</a:t>
            </a:r>
          </a:p>
          <a:p>
            <a:pPr algn="l" defTabSz="1300480">
              <a:lnSpc>
                <a:spcPct val="95000"/>
              </a:lnSpc>
              <a:defRPr sz="1600">
                <a:latin typeface="Symbol"/>
                <a:ea typeface="Symbol"/>
                <a:cs typeface="Symbol"/>
                <a:sym typeface="Symbol"/>
              </a:defRPr>
            </a:pPr>
            <a:r>
              <a:t>+</a:t>
            </a:r>
            <a:r>
              <a:rPr b="1">
                <a:latin typeface="Arial"/>
                <a:ea typeface="Arial"/>
                <a:cs typeface="Arial"/>
                <a:sym typeface="Arial"/>
              </a:rPr>
              <a:t> polar body (</a:t>
            </a:r>
            <a:r>
              <a:rPr b="1" i="1">
                <a:latin typeface="Arial"/>
                <a:ea typeface="Arial"/>
                <a:cs typeface="Arial"/>
                <a:sym typeface="Arial"/>
              </a:rPr>
              <a:t>n</a:t>
            </a:r>
            <a:r>
              <a:rPr b="1">
                <a:latin typeface="Arial"/>
                <a:ea typeface="Arial"/>
                <a:cs typeface="Arial"/>
                <a:sym typeface="Arial"/>
              </a:rPr>
              <a:t>)</a:t>
            </a:r>
          </a:p>
        </p:txBody>
      </p:sp>
      <p:sp>
        <p:nvSpPr>
          <p:cNvPr id="386" name="Shape 386"/>
          <p:cNvSpPr/>
          <p:nvPr/>
        </p:nvSpPr>
        <p:spPr>
          <a:xfrm>
            <a:off x="9992924" y="1542061"/>
            <a:ext cx="145742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Oogonium (2</a:t>
            </a:r>
            <a:r>
              <a:rPr i="1"/>
              <a:t>n</a:t>
            </a:r>
            <a:r>
              <a:t>)</a:t>
            </a:r>
          </a:p>
        </p:txBody>
      </p:sp>
      <p:sp>
        <p:nvSpPr>
          <p:cNvPr id="387" name="Shape 387"/>
          <p:cNvSpPr/>
          <p:nvPr/>
        </p:nvSpPr>
        <p:spPr>
          <a:xfrm>
            <a:off x="9999697" y="3513101"/>
            <a:ext cx="190986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Primary oocyte (2</a:t>
            </a:r>
            <a:r>
              <a:rPr i="1"/>
              <a:t>n</a:t>
            </a:r>
            <a:r>
              <a:t>)</a:t>
            </a:r>
          </a:p>
        </p:txBody>
      </p:sp>
      <p:sp>
        <p:nvSpPr>
          <p:cNvPr id="388" name="Shape 388"/>
          <p:cNvSpPr/>
          <p:nvPr/>
        </p:nvSpPr>
        <p:spPr>
          <a:xfrm>
            <a:off x="7487670" y="2386470"/>
            <a:ext cx="1367334"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sz="1600">
                <a:latin typeface="Arial Black"/>
                <a:ea typeface="Arial Black"/>
                <a:cs typeface="Arial Black"/>
                <a:sym typeface="Arial Black"/>
              </a:defRPr>
            </a:pPr>
            <a:r>
              <a:t>Mitosis</a:t>
            </a:r>
            <a:r>
              <a:rPr b="1">
                <a:latin typeface="Arial"/>
                <a:ea typeface="Arial"/>
                <a:cs typeface="Arial"/>
                <a:sym typeface="Arial"/>
              </a:rPr>
              <a:t> and</a:t>
            </a:r>
            <a:endParaRPr b="1">
              <a:latin typeface="Arial"/>
              <a:ea typeface="Arial"/>
              <a:cs typeface="Arial"/>
              <a:sym typeface="Arial"/>
            </a:endParaRPr>
          </a:p>
          <a:p>
            <a:pPr algn="r" defTabSz="1300480">
              <a:lnSpc>
                <a:spcPct val="95000"/>
              </a:lnSpc>
              <a:defRPr b="1" sz="1600">
                <a:latin typeface="Arial"/>
                <a:ea typeface="Arial"/>
                <a:cs typeface="Arial"/>
                <a:sym typeface="Arial"/>
              </a:defRPr>
            </a:pPr>
            <a:r>
              <a:t>differentiation</a:t>
            </a:r>
          </a:p>
        </p:txBody>
      </p:sp>
      <p:sp>
        <p:nvSpPr>
          <p:cNvPr id="389" name="Shape 389"/>
          <p:cNvSpPr/>
          <p:nvPr/>
        </p:nvSpPr>
        <p:spPr>
          <a:xfrm>
            <a:off x="8450861" y="4310096"/>
            <a:ext cx="100598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a:t>
            </a:r>
          </a:p>
        </p:txBody>
      </p:sp>
      <p:sp>
        <p:nvSpPr>
          <p:cNvPr id="390" name="Shape 390"/>
          <p:cNvSpPr/>
          <p:nvPr/>
        </p:nvSpPr>
        <p:spPr>
          <a:xfrm>
            <a:off x="8414736" y="5524782"/>
            <a:ext cx="1085058"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II</a:t>
            </a:r>
          </a:p>
        </p:txBody>
      </p:sp>
      <p:sp>
        <p:nvSpPr>
          <p:cNvPr id="391" name="Shape 391"/>
          <p:cNvSpPr/>
          <p:nvPr/>
        </p:nvSpPr>
        <p:spPr>
          <a:xfrm>
            <a:off x="7656124" y="6414346"/>
            <a:ext cx="599580"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Ootid</a:t>
            </a:r>
          </a:p>
          <a:p>
            <a:pPr algn="l" defTabSz="1300480">
              <a:lnSpc>
                <a:spcPct val="95000"/>
              </a:lnSpc>
              <a:defRPr b="1" sz="1600">
                <a:latin typeface="Arial"/>
                <a:ea typeface="Arial"/>
                <a:cs typeface="Arial"/>
                <a:sym typeface="Arial"/>
              </a:defRPr>
            </a:pPr>
            <a:r>
              <a:t>(</a:t>
            </a:r>
            <a:r>
              <a:rPr i="1"/>
              <a:t>n</a:t>
            </a:r>
            <a:r>
              <a:t>)</a:t>
            </a:r>
          </a:p>
        </p:txBody>
      </p:sp>
      <p:sp>
        <p:nvSpPr>
          <p:cNvPr id="392" name="Shape 392"/>
          <p:cNvSpPr/>
          <p:nvPr/>
        </p:nvSpPr>
        <p:spPr>
          <a:xfrm rot="5400000">
            <a:off x="9516533" y="5588000"/>
            <a:ext cx="160304" cy="2499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97"/>
                  <a:pt x="10800" y="663"/>
                </a:cubicBezTo>
                <a:lnTo>
                  <a:pt x="10800" y="10137"/>
                </a:lnTo>
                <a:cubicBezTo>
                  <a:pt x="10800" y="10503"/>
                  <a:pt x="15635" y="10800"/>
                  <a:pt x="21600" y="10800"/>
                </a:cubicBezTo>
                <a:cubicBezTo>
                  <a:pt x="15635" y="10800"/>
                  <a:pt x="10800" y="11097"/>
                  <a:pt x="10800" y="11463"/>
                </a:cubicBezTo>
                <a:lnTo>
                  <a:pt x="10800" y="20937"/>
                </a:lnTo>
                <a:cubicBezTo>
                  <a:pt x="10800" y="21303"/>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Oogenesis in Mammals</a:t>
            </a:r>
          </a:p>
        </p:txBody>
      </p:sp>
      <p:sp>
        <p:nvSpPr>
          <p:cNvPr id="397" name="Shape 39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female gonad, diploid cells called </a:t>
            </a:r>
            <a:r>
              <a:rPr b="1"/>
              <a:t>oogonia</a:t>
            </a:r>
            <a:r>
              <a:t> divide by mitosis to form </a:t>
            </a:r>
            <a:r>
              <a:rPr b="1"/>
              <a:t>primary oocytes</a:t>
            </a:r>
            <a:r>
              <a:t> </a:t>
            </a:r>
          </a:p>
          <a:p>
            <a:pPr lvl="1" marL="831360" indent="-386860" defTabSz="1300480">
              <a:spcBef>
                <a:spcPts val="800"/>
              </a:spcBef>
              <a:buClr>
                <a:srgbClr val="9D002D"/>
              </a:buClr>
              <a:buSzPct val="100000"/>
              <a:buChar char="–"/>
              <a:defRPr>
                <a:latin typeface="Arial"/>
                <a:ea typeface="Arial"/>
                <a:cs typeface="Arial"/>
                <a:sym typeface="Arial"/>
              </a:defRPr>
            </a:pPr>
            <a:r>
              <a:t>The production of primary oocytes stops early in development in many mammals; in humans, it stops before birth</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When these cells undergo meiosis, only one of the four haploid products, known as an </a:t>
            </a:r>
            <a:r>
              <a:rPr b="1"/>
              <a:t>ovum</a:t>
            </a:r>
            <a:r>
              <a:t>, matures into an </a:t>
            </a:r>
            <a:r>
              <a:rPr b="1"/>
              <a:t>egg</a:t>
            </a:r>
            <a:r>
              <a:t>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other cells do not mature into eggs; these cells are called </a:t>
            </a:r>
            <a:r>
              <a:rPr b="1"/>
              <a:t>polar bodies</a:t>
            </a:r>
          </a:p>
        </p:txBody>
      </p:sp>
      <p:sp>
        <p:nvSpPr>
          <p:cNvPr id="398" name="Shape 39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0" name="image17.jpeg"/>
          <p:cNvPicPr>
            <a:picLocks noChangeAspect="1"/>
          </p:cNvPicPr>
          <p:nvPr/>
        </p:nvPicPr>
        <p:blipFill>
          <a:blip r:embed="rId3">
            <a:extLst/>
          </a:blip>
          <a:srcRect l="0" t="0" r="0" b="2659"/>
          <a:stretch>
            <a:fillRect/>
          </a:stretch>
        </p:blipFill>
        <p:spPr>
          <a:xfrm>
            <a:off x="422203" y="419945"/>
            <a:ext cx="12158135" cy="8676643"/>
          </a:xfrm>
          <a:prstGeom prst="rect">
            <a:avLst/>
          </a:prstGeom>
          <a:ln w="12700">
            <a:miter lim="400000"/>
          </a:ln>
        </p:spPr>
      </p:pic>
      <p:sp>
        <p:nvSpPr>
          <p:cNvPr id="401" name="Shape 401"/>
          <p:cNvSpPr/>
          <p:nvPr>
            <p:ph type="title" idx="4294967295"/>
          </p:nvPr>
        </p:nvSpPr>
        <p:spPr>
          <a:xfrm>
            <a:off x="27093" y="-2"/>
            <a:ext cx="6935893"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50.4 </a:t>
            </a:r>
          </a:p>
        </p:txBody>
      </p:sp>
      <p:sp>
        <p:nvSpPr>
          <p:cNvPr id="402" name="Shape 402"/>
          <p:cNvSpPr/>
          <p:nvPr/>
        </p:nvSpPr>
        <p:spPr>
          <a:xfrm>
            <a:off x="4418470" y="8096391"/>
            <a:ext cx="1401665"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Mature sperm</a:t>
            </a:r>
          </a:p>
          <a:p>
            <a:pPr algn="l" defTabSz="1300480">
              <a:lnSpc>
                <a:spcPct val="95000"/>
              </a:lnSpc>
              <a:defRPr b="1" sz="1600">
                <a:latin typeface="Arial"/>
                <a:ea typeface="Arial"/>
                <a:cs typeface="Arial"/>
                <a:sym typeface="Arial"/>
              </a:defRPr>
            </a:pPr>
            <a:r>
              <a:t>cells (</a:t>
            </a:r>
            <a:r>
              <a:rPr i="1"/>
              <a:t>n</a:t>
            </a:r>
            <a:r>
              <a:t>)</a:t>
            </a:r>
          </a:p>
        </p:txBody>
      </p:sp>
      <p:sp>
        <p:nvSpPr>
          <p:cNvPr id="403" name="Shape 403"/>
          <p:cNvSpPr/>
          <p:nvPr/>
        </p:nvSpPr>
        <p:spPr>
          <a:xfrm>
            <a:off x="4411697" y="6240496"/>
            <a:ext cx="143529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Spermatids (</a:t>
            </a:r>
            <a:r>
              <a:rPr i="1"/>
              <a:t>n</a:t>
            </a:r>
            <a:r>
              <a:t>)</a:t>
            </a:r>
          </a:p>
        </p:txBody>
      </p:sp>
      <p:sp>
        <p:nvSpPr>
          <p:cNvPr id="404" name="Shape 404"/>
          <p:cNvSpPr/>
          <p:nvPr/>
        </p:nvSpPr>
        <p:spPr>
          <a:xfrm>
            <a:off x="4411697" y="4757137"/>
            <a:ext cx="1763018"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Secondary</a:t>
            </a:r>
          </a:p>
          <a:p>
            <a:pPr algn="l" defTabSz="1300480">
              <a:lnSpc>
                <a:spcPct val="95000"/>
              </a:lnSpc>
              <a:defRPr b="1" sz="1600">
                <a:latin typeface="Arial"/>
                <a:ea typeface="Arial"/>
                <a:cs typeface="Arial"/>
                <a:sym typeface="Arial"/>
              </a:defRPr>
            </a:pPr>
            <a:r>
              <a:t>spermatocytes (</a:t>
            </a:r>
            <a:r>
              <a:rPr i="1"/>
              <a:t>n</a:t>
            </a:r>
            <a:r>
              <a:t>)</a:t>
            </a:r>
          </a:p>
        </p:txBody>
      </p:sp>
      <p:sp>
        <p:nvSpPr>
          <p:cNvPr id="405" name="Shape 405"/>
          <p:cNvSpPr/>
          <p:nvPr/>
        </p:nvSpPr>
        <p:spPr>
          <a:xfrm>
            <a:off x="3321191" y="1537545"/>
            <a:ext cx="211246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Spermatogonium (2</a:t>
            </a:r>
            <a:r>
              <a:rPr i="1"/>
              <a:t>n</a:t>
            </a:r>
            <a:r>
              <a:t>)</a:t>
            </a:r>
          </a:p>
        </p:txBody>
      </p:sp>
      <p:sp>
        <p:nvSpPr>
          <p:cNvPr id="406" name="Shape 406"/>
          <p:cNvSpPr/>
          <p:nvPr/>
        </p:nvSpPr>
        <p:spPr>
          <a:xfrm>
            <a:off x="3318933" y="1858150"/>
            <a:ext cx="2598242"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(May divide by mitosis to</a:t>
            </a:r>
          </a:p>
          <a:p>
            <a:pPr algn="l" defTabSz="1300480">
              <a:lnSpc>
                <a:spcPct val="95000"/>
              </a:lnSpc>
              <a:defRPr b="1" sz="1600">
                <a:latin typeface="Arial"/>
                <a:ea typeface="Arial"/>
                <a:cs typeface="Arial"/>
                <a:sym typeface="Arial"/>
              </a:defRPr>
            </a:pPr>
            <a:r>
              <a:t>form more spermatogonia)</a:t>
            </a:r>
          </a:p>
        </p:txBody>
      </p:sp>
      <p:sp>
        <p:nvSpPr>
          <p:cNvPr id="407" name="Shape 407"/>
          <p:cNvSpPr/>
          <p:nvPr/>
        </p:nvSpPr>
        <p:spPr>
          <a:xfrm>
            <a:off x="3314417" y="3522133"/>
            <a:ext cx="2576315"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Primary spermatocyte (2</a:t>
            </a:r>
            <a:r>
              <a:rPr i="1"/>
              <a:t>n</a:t>
            </a:r>
            <a:r>
              <a:t>)</a:t>
            </a:r>
          </a:p>
        </p:txBody>
      </p:sp>
      <p:sp>
        <p:nvSpPr>
          <p:cNvPr id="408" name="Shape 408"/>
          <p:cNvSpPr/>
          <p:nvPr/>
        </p:nvSpPr>
        <p:spPr>
          <a:xfrm>
            <a:off x="773038" y="2381954"/>
            <a:ext cx="1367335"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sz="1600">
                <a:latin typeface="Arial Black"/>
                <a:ea typeface="Arial Black"/>
                <a:cs typeface="Arial Black"/>
                <a:sym typeface="Arial Black"/>
              </a:defRPr>
            </a:pPr>
            <a:r>
              <a:t>Mitosis</a:t>
            </a:r>
            <a:r>
              <a:rPr b="1">
                <a:latin typeface="Arial"/>
                <a:ea typeface="Arial"/>
                <a:cs typeface="Arial"/>
                <a:sym typeface="Arial"/>
              </a:rPr>
              <a:t> and</a:t>
            </a:r>
            <a:endParaRPr b="1">
              <a:latin typeface="Arial"/>
              <a:ea typeface="Arial"/>
              <a:cs typeface="Arial"/>
              <a:sym typeface="Arial"/>
            </a:endParaRPr>
          </a:p>
          <a:p>
            <a:pPr algn="r" defTabSz="1300480">
              <a:lnSpc>
                <a:spcPct val="95000"/>
              </a:lnSpc>
              <a:defRPr b="1" sz="1600">
                <a:latin typeface="Arial"/>
                <a:ea typeface="Arial"/>
                <a:cs typeface="Arial"/>
                <a:sym typeface="Arial"/>
              </a:defRPr>
            </a:pPr>
            <a:r>
              <a:t>differentiation</a:t>
            </a:r>
          </a:p>
        </p:txBody>
      </p:sp>
      <p:sp>
        <p:nvSpPr>
          <p:cNvPr id="409" name="Shape 409"/>
          <p:cNvSpPr/>
          <p:nvPr/>
        </p:nvSpPr>
        <p:spPr>
          <a:xfrm>
            <a:off x="1797189" y="4316871"/>
            <a:ext cx="100598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a:t>
            </a:r>
          </a:p>
        </p:txBody>
      </p:sp>
      <p:sp>
        <p:nvSpPr>
          <p:cNvPr id="410" name="Shape 410"/>
          <p:cNvSpPr/>
          <p:nvPr/>
        </p:nvSpPr>
        <p:spPr>
          <a:xfrm>
            <a:off x="1743004" y="5574453"/>
            <a:ext cx="108505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II</a:t>
            </a:r>
          </a:p>
        </p:txBody>
      </p:sp>
      <p:sp>
        <p:nvSpPr>
          <p:cNvPr id="411" name="Shape 411"/>
          <p:cNvSpPr/>
          <p:nvPr/>
        </p:nvSpPr>
        <p:spPr>
          <a:xfrm>
            <a:off x="1040834" y="449296"/>
            <a:ext cx="231231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Spermatogenesis</a:t>
            </a:r>
          </a:p>
        </p:txBody>
      </p:sp>
      <p:sp>
        <p:nvSpPr>
          <p:cNvPr id="412" name="Shape 412"/>
          <p:cNvSpPr/>
          <p:nvPr/>
        </p:nvSpPr>
        <p:spPr>
          <a:xfrm>
            <a:off x="8121225" y="428977"/>
            <a:ext cx="1575397"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Oogenesis</a:t>
            </a:r>
          </a:p>
        </p:txBody>
      </p:sp>
      <p:sp>
        <p:nvSpPr>
          <p:cNvPr id="413" name="Shape 413"/>
          <p:cNvSpPr/>
          <p:nvPr/>
        </p:nvSpPr>
        <p:spPr>
          <a:xfrm>
            <a:off x="7741919" y="8098648"/>
            <a:ext cx="254158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Mature egg cell (ovum) (</a:t>
            </a:r>
            <a:r>
              <a:rPr i="1"/>
              <a:t>n</a:t>
            </a:r>
            <a:r>
              <a:t>)</a:t>
            </a:r>
          </a:p>
        </p:txBody>
      </p:sp>
      <p:sp>
        <p:nvSpPr>
          <p:cNvPr id="414" name="Shape 414"/>
          <p:cNvSpPr/>
          <p:nvPr/>
        </p:nvSpPr>
        <p:spPr>
          <a:xfrm>
            <a:off x="8789527" y="6904283"/>
            <a:ext cx="154811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Polar bodies (</a:t>
            </a:r>
            <a:r>
              <a:rPr i="1"/>
              <a:t>n</a:t>
            </a:r>
            <a:r>
              <a:t>)</a:t>
            </a:r>
          </a:p>
        </p:txBody>
      </p:sp>
      <p:sp>
        <p:nvSpPr>
          <p:cNvPr id="415" name="Shape 415"/>
          <p:cNvSpPr/>
          <p:nvPr/>
        </p:nvSpPr>
        <p:spPr>
          <a:xfrm>
            <a:off x="10324817" y="4750363"/>
            <a:ext cx="2135486" cy="4571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Secondary oocyte (</a:t>
            </a:r>
            <a:r>
              <a:rPr i="1"/>
              <a:t>n</a:t>
            </a:r>
            <a:r>
              <a:t>)</a:t>
            </a:r>
          </a:p>
          <a:p>
            <a:pPr algn="l" defTabSz="1300480">
              <a:lnSpc>
                <a:spcPct val="95000"/>
              </a:lnSpc>
              <a:defRPr sz="1600">
                <a:latin typeface="Symbol"/>
                <a:ea typeface="Symbol"/>
                <a:cs typeface="Symbol"/>
                <a:sym typeface="Symbol"/>
              </a:defRPr>
            </a:pPr>
            <a:r>
              <a:t>+</a:t>
            </a:r>
            <a:r>
              <a:rPr b="1">
                <a:latin typeface="Arial"/>
                <a:ea typeface="Arial"/>
                <a:cs typeface="Arial"/>
                <a:sym typeface="Arial"/>
              </a:rPr>
              <a:t> polar body (</a:t>
            </a:r>
            <a:r>
              <a:rPr b="1" i="1">
                <a:latin typeface="Arial"/>
                <a:ea typeface="Arial"/>
                <a:cs typeface="Arial"/>
                <a:sym typeface="Arial"/>
              </a:rPr>
              <a:t>n</a:t>
            </a:r>
            <a:r>
              <a:rPr b="1">
                <a:latin typeface="Arial"/>
                <a:ea typeface="Arial"/>
                <a:cs typeface="Arial"/>
                <a:sym typeface="Arial"/>
              </a:rPr>
              <a:t>)</a:t>
            </a:r>
          </a:p>
        </p:txBody>
      </p:sp>
      <p:sp>
        <p:nvSpPr>
          <p:cNvPr id="416" name="Shape 416"/>
          <p:cNvSpPr/>
          <p:nvPr/>
        </p:nvSpPr>
        <p:spPr>
          <a:xfrm>
            <a:off x="9992924" y="1542061"/>
            <a:ext cx="145742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Oogonium (2</a:t>
            </a:r>
            <a:r>
              <a:rPr i="1"/>
              <a:t>n</a:t>
            </a:r>
            <a:r>
              <a:t>)</a:t>
            </a:r>
          </a:p>
        </p:txBody>
      </p:sp>
      <p:sp>
        <p:nvSpPr>
          <p:cNvPr id="417" name="Shape 417"/>
          <p:cNvSpPr/>
          <p:nvPr/>
        </p:nvSpPr>
        <p:spPr>
          <a:xfrm>
            <a:off x="9999697" y="3513101"/>
            <a:ext cx="190986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Primary oocyte (2</a:t>
            </a:r>
            <a:r>
              <a:rPr i="1"/>
              <a:t>n</a:t>
            </a:r>
            <a:r>
              <a:t>)</a:t>
            </a:r>
          </a:p>
        </p:txBody>
      </p:sp>
      <p:sp>
        <p:nvSpPr>
          <p:cNvPr id="418" name="Shape 418"/>
          <p:cNvSpPr/>
          <p:nvPr/>
        </p:nvSpPr>
        <p:spPr>
          <a:xfrm>
            <a:off x="7487670" y="2386471"/>
            <a:ext cx="1367334" cy="50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sz="1600">
                <a:latin typeface="Arial Black"/>
                <a:ea typeface="Arial Black"/>
                <a:cs typeface="Arial Black"/>
                <a:sym typeface="Arial Black"/>
              </a:defRPr>
            </a:pPr>
            <a:r>
              <a:t>Mitosis</a:t>
            </a:r>
            <a:r>
              <a:rPr b="1">
                <a:latin typeface="Arial"/>
                <a:ea typeface="Arial"/>
                <a:cs typeface="Arial"/>
                <a:sym typeface="Arial"/>
              </a:rPr>
              <a:t> and</a:t>
            </a:r>
            <a:endParaRPr b="1">
              <a:latin typeface="Arial"/>
              <a:ea typeface="Arial"/>
              <a:cs typeface="Arial"/>
              <a:sym typeface="Arial"/>
            </a:endParaRPr>
          </a:p>
          <a:p>
            <a:pPr algn="r" defTabSz="1300480">
              <a:lnSpc>
                <a:spcPct val="95000"/>
              </a:lnSpc>
              <a:defRPr b="1" sz="1600">
                <a:latin typeface="Arial"/>
                <a:ea typeface="Arial"/>
                <a:cs typeface="Arial"/>
                <a:sym typeface="Arial"/>
              </a:defRPr>
            </a:pPr>
            <a:r>
              <a:t>differentiation</a:t>
            </a:r>
          </a:p>
        </p:txBody>
      </p:sp>
      <p:sp>
        <p:nvSpPr>
          <p:cNvPr id="419" name="Shape 419"/>
          <p:cNvSpPr/>
          <p:nvPr/>
        </p:nvSpPr>
        <p:spPr>
          <a:xfrm>
            <a:off x="8450861" y="4310096"/>
            <a:ext cx="100598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a:t>
            </a:r>
          </a:p>
        </p:txBody>
      </p:sp>
      <p:sp>
        <p:nvSpPr>
          <p:cNvPr id="420" name="Shape 420"/>
          <p:cNvSpPr/>
          <p:nvPr/>
        </p:nvSpPr>
        <p:spPr>
          <a:xfrm>
            <a:off x="8414736" y="5524782"/>
            <a:ext cx="1085058"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Meiosis II</a:t>
            </a:r>
          </a:p>
        </p:txBody>
      </p:sp>
      <p:sp>
        <p:nvSpPr>
          <p:cNvPr id="421" name="Shape 421"/>
          <p:cNvSpPr/>
          <p:nvPr/>
        </p:nvSpPr>
        <p:spPr>
          <a:xfrm>
            <a:off x="7656124" y="6414346"/>
            <a:ext cx="599580"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Ootid</a:t>
            </a:r>
          </a:p>
          <a:p>
            <a:pPr algn="l" defTabSz="1300480">
              <a:lnSpc>
                <a:spcPct val="95000"/>
              </a:lnSpc>
              <a:defRPr b="1" sz="1600">
                <a:latin typeface="Arial"/>
                <a:ea typeface="Arial"/>
                <a:cs typeface="Arial"/>
                <a:sym typeface="Arial"/>
              </a:defRPr>
            </a:pPr>
            <a:r>
              <a:t>(</a:t>
            </a:r>
            <a:r>
              <a:rPr i="1"/>
              <a:t>n</a:t>
            </a:r>
            <a:r>
              <a:t>)</a:t>
            </a:r>
          </a:p>
        </p:txBody>
      </p:sp>
      <p:sp>
        <p:nvSpPr>
          <p:cNvPr id="422" name="Shape 422"/>
          <p:cNvSpPr/>
          <p:nvPr/>
        </p:nvSpPr>
        <p:spPr>
          <a:xfrm rot="5400000">
            <a:off x="9516533" y="5587999"/>
            <a:ext cx="160304" cy="2499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97"/>
                  <a:pt x="10800" y="663"/>
                </a:cubicBezTo>
                <a:lnTo>
                  <a:pt x="10800" y="10137"/>
                </a:lnTo>
                <a:cubicBezTo>
                  <a:pt x="10800" y="10503"/>
                  <a:pt x="15635" y="10800"/>
                  <a:pt x="21600" y="10800"/>
                </a:cubicBezTo>
                <a:cubicBezTo>
                  <a:pt x="15635" y="10800"/>
                  <a:pt x="10800" y="11097"/>
                  <a:pt x="10800" y="11463"/>
                </a:cubicBezTo>
                <a:lnTo>
                  <a:pt x="10800" y="20937"/>
                </a:lnTo>
                <a:cubicBezTo>
                  <a:pt x="10800" y="21303"/>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nvSpPr>
        <p:spPr>
          <a:xfrm>
            <a:off x="90309" y="219004"/>
            <a:ext cx="12128786" cy="6239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4400">
                <a:solidFill>
                  <a:srgbClr val="9D002D"/>
                </a:solidFill>
                <a:latin typeface="Times New Roman"/>
                <a:ea typeface="Times New Roman"/>
                <a:cs typeface="Times New Roman"/>
                <a:sym typeface="Times New Roman"/>
              </a:defRPr>
            </a:lvl1pPr>
          </a:lstStyle>
          <a:p>
            <a:pPr/>
            <a:r>
              <a:t>Human Gametogenesis </a:t>
            </a:r>
          </a:p>
        </p:txBody>
      </p:sp>
      <p:sp>
        <p:nvSpPr>
          <p:cNvPr id="427" name="Shape 427"/>
          <p:cNvSpPr/>
          <p:nvPr/>
        </p:nvSpPr>
        <p:spPr>
          <a:xfrm>
            <a:off x="216745" y="1300478"/>
            <a:ext cx="12553246" cy="6776"/>
          </a:xfrm>
          <a:prstGeom prst="line">
            <a:avLst/>
          </a:prstGeom>
          <a:ln w="101600">
            <a:solidFill>
              <a:srgbClr val="EFC335"/>
            </a:solidFill>
          </a:ln>
        </p:spPr>
        <p:txBody>
          <a:bodyPr lIns="45718" tIns="45718" rIns="45718" bIns="45718"/>
          <a:lstStyle/>
          <a:p>
            <a:pPr/>
          </a:p>
        </p:txBody>
      </p:sp>
      <p:pic>
        <p:nvPicPr>
          <p:cNvPr id="428" name="image2.png">
            <a:hlinkClick r:id="rId2" invalidUrl="" action="" tgtFrame="" tooltip="" history="1" highlightClick="0" endSnd="0"/>
          </p:cNvPr>
          <p:cNvPicPr>
            <a:picLocks noChangeAspect="1"/>
          </p:cNvPicPr>
          <p:nvPr/>
        </p:nvPicPr>
        <p:blipFill>
          <a:blip r:embed="rId3">
            <a:extLst/>
          </a:blip>
          <a:stretch>
            <a:fillRect/>
          </a:stretch>
        </p:blipFill>
        <p:spPr>
          <a:xfrm>
            <a:off x="2609991" y="4377830"/>
            <a:ext cx="1797193" cy="889566"/>
          </a:xfrm>
          <a:prstGeom prst="rect">
            <a:avLst/>
          </a:prstGeom>
          <a:ln w="12700">
            <a:miter lim="400000"/>
          </a:ln>
        </p:spPr>
      </p:pic>
      <p:sp>
        <p:nvSpPr>
          <p:cNvPr id="429" name="Shape 429"/>
          <p:cNvSpPr/>
          <p:nvPr/>
        </p:nvSpPr>
        <p:spPr>
          <a:xfrm>
            <a:off x="4474914" y="4569742"/>
            <a:ext cx="5106612"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2400">
                <a:latin typeface="Tahoma"/>
                <a:ea typeface="Tahoma"/>
                <a:cs typeface="Tahoma"/>
                <a:sym typeface="Tahoma"/>
              </a:defRPr>
            </a:lvl1pPr>
          </a:lstStyle>
          <a:p>
            <a:pPr/>
            <a:r>
              <a:t>Web Activity: Human Gametogenesis</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prstGeom prst="rect">
            <a:avLst/>
          </a:prstGeom>
        </p:spPr>
        <p:txBody>
          <a:bodyPr/>
          <a:lstStyle/>
          <a:p>
            <a:pPr/>
            <a:r>
              <a:t>fertilization</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Fertilization and Egg Development</a:t>
            </a:r>
          </a:p>
        </p:txBody>
      </p:sp>
      <p:sp>
        <p:nvSpPr>
          <p:cNvPr id="434" name="Shape 434"/>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Fertilization</a:t>
            </a:r>
            <a:r>
              <a:rPr b="1"/>
              <a:t> </a:t>
            </a:r>
            <a:r>
              <a:t>is the joining of a sperm and an egg to form a diploid </a:t>
            </a:r>
            <a:r>
              <a:rPr b="1"/>
              <a:t>zygote</a:t>
            </a:r>
            <a:r>
              <a:t>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many animal species, individuals release their gametes into their environment, and external fertilization occurs </a:t>
            </a:r>
          </a:p>
          <a:p>
            <a:pPr lvl="1" marL="831360" indent="-386860" defTabSz="1300480">
              <a:spcBef>
                <a:spcPts val="800"/>
              </a:spcBef>
              <a:buClr>
                <a:srgbClr val="9D002D"/>
              </a:buClr>
              <a:buSzPct val="100000"/>
              <a:buChar char="–"/>
              <a:defRPr>
                <a:latin typeface="Arial"/>
                <a:ea typeface="Arial"/>
                <a:cs typeface="Arial"/>
                <a:sym typeface="Arial"/>
              </a:defRPr>
            </a:pPr>
            <a:r>
              <a:t>In other animals, males deposit sperm into the reproductive tracts of females and internal fertilization occurs</a:t>
            </a:r>
          </a:p>
        </p:txBody>
      </p:sp>
      <p:sp>
        <p:nvSpPr>
          <p:cNvPr id="435" name="Shape 43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idx="4294967295"/>
          </p:nvPr>
        </p:nvSpPr>
        <p:spPr>
          <a:xfrm>
            <a:off x="108373" y="270933"/>
            <a:ext cx="12128783" cy="663788"/>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Mammalian Sperm</a:t>
            </a:r>
          </a:p>
        </p:txBody>
      </p:sp>
      <p:sp>
        <p:nvSpPr>
          <p:cNvPr id="438" name="Shape 438"/>
          <p:cNvSpPr/>
          <p:nvPr>
            <p:ph type="body" idx="4294967295"/>
          </p:nvPr>
        </p:nvSpPr>
        <p:spPr>
          <a:xfrm>
            <a:off x="205456" y="1819767"/>
            <a:ext cx="12480999" cy="757710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There are four components to the mammalian sperm:</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The head contains the nucleus and an enzyme, </a:t>
            </a:r>
            <a:r>
              <a:rPr b="1"/>
              <a:t>acrosome</a:t>
            </a:r>
            <a:r>
              <a:t>, for penetrating the egg</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The neck contains one </a:t>
            </a:r>
            <a:r>
              <a:rPr b="1"/>
              <a:t>centriole</a:t>
            </a:r>
            <a:r>
              <a:t>, which will combine with the centriole contributed by the egg</a:t>
            </a:r>
          </a:p>
          <a:p>
            <a:pPr lvl="2" marL="1302807" indent="-413807" defTabSz="1300480">
              <a:spcBef>
                <a:spcPts val="800"/>
              </a:spcBef>
              <a:buClr>
                <a:srgbClr val="9D002D"/>
              </a:buClr>
              <a:buSzPct val="100000"/>
              <a:buChar char="–"/>
              <a:defRPr sz="3400">
                <a:latin typeface="Arial"/>
                <a:ea typeface="Arial"/>
                <a:cs typeface="Arial"/>
                <a:sym typeface="Arial"/>
              </a:defRPr>
            </a:pPr>
            <a:r>
              <a:t>Centrioles form the spindle during mitosis</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A midpiece contains mitochondria, which supply the ATP that powers the sperm to swim to the egg</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A tail with a </a:t>
            </a:r>
            <a:r>
              <a:rPr b="1"/>
              <a:t>flagellum</a:t>
            </a:r>
            <a:r>
              <a:t> for swimming</a:t>
            </a:r>
          </a:p>
        </p:txBody>
      </p:sp>
      <p:sp>
        <p:nvSpPr>
          <p:cNvPr id="439" name="Shape 43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the Mammalian Egg</a:t>
            </a:r>
          </a:p>
        </p:txBody>
      </p:sp>
      <p:sp>
        <p:nvSpPr>
          <p:cNvPr id="442" name="Shape 442"/>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egg not only carries genetic material from the female, but contains nutrients needed by the embryo during early growth</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contents of an egg cell:</a:t>
            </a:r>
          </a:p>
          <a:p>
            <a:pPr lvl="1" marL="831360" indent="-386860" defTabSz="1300480">
              <a:spcBef>
                <a:spcPts val="800"/>
              </a:spcBef>
              <a:buClr>
                <a:srgbClr val="9D002D"/>
              </a:buClr>
              <a:buSzPct val="100000"/>
              <a:buChar char="–"/>
              <a:defRPr b="1">
                <a:latin typeface="Arial"/>
                <a:ea typeface="Arial"/>
                <a:cs typeface="Arial"/>
                <a:sym typeface="Arial"/>
              </a:defRPr>
            </a:pPr>
            <a:r>
              <a:t>Yolk</a:t>
            </a:r>
            <a:r>
              <a:rPr b="0"/>
              <a:t>, a nutrient source loaded with protein and fats</a:t>
            </a:r>
          </a:p>
          <a:p>
            <a:pPr lvl="1" marL="831360" indent="-386860" defTabSz="1300480">
              <a:spcBef>
                <a:spcPts val="800"/>
              </a:spcBef>
              <a:buClr>
                <a:srgbClr val="9D002D"/>
              </a:buClr>
              <a:buSzPct val="100000"/>
              <a:buChar char="–"/>
              <a:defRPr>
                <a:latin typeface="Arial"/>
                <a:ea typeface="Arial"/>
                <a:cs typeface="Arial"/>
                <a:sym typeface="Arial"/>
              </a:defRPr>
            </a:pPr>
            <a:r>
              <a:t>A </a:t>
            </a:r>
            <a:r>
              <a:rPr b="1"/>
              <a:t>vitelline envelope </a:t>
            </a:r>
            <a:r>
              <a:t>outside the cell membrane </a:t>
            </a:r>
          </a:p>
          <a:p>
            <a:pPr lvl="2" marL="1297515" indent="-395815" defTabSz="1300480">
              <a:spcBef>
                <a:spcPts val="800"/>
              </a:spcBef>
              <a:buClr>
                <a:srgbClr val="9D002D"/>
              </a:buClr>
              <a:buSzPct val="100000"/>
              <a:buChar char="–"/>
              <a:defRPr sz="3400">
                <a:latin typeface="Arial"/>
                <a:ea typeface="Arial"/>
                <a:cs typeface="Arial"/>
                <a:sym typeface="Arial"/>
              </a:defRPr>
            </a:pPr>
            <a:r>
              <a:t>In sea animals, the vitelline envelope may be surrounded by a jelly-like layer. Both protect the egg </a:t>
            </a:r>
          </a:p>
          <a:p>
            <a:pPr lvl="2" marL="1297515" indent="-395815" defTabSz="1300480">
              <a:spcBef>
                <a:spcPts val="800"/>
              </a:spcBef>
              <a:buClr>
                <a:srgbClr val="9D002D"/>
              </a:buClr>
              <a:buSzPct val="100000"/>
              <a:buChar char="–"/>
              <a:defRPr sz="3400">
                <a:latin typeface="Arial"/>
                <a:ea typeface="Arial"/>
                <a:cs typeface="Arial"/>
                <a:sym typeface="Arial"/>
              </a:defRPr>
            </a:pPr>
            <a:r>
              <a:t>In humans, this is called the </a:t>
            </a:r>
            <a:r>
              <a:rPr b="1"/>
              <a:t>zona pellucida</a:t>
            </a:r>
          </a:p>
        </p:txBody>
      </p:sp>
      <p:sp>
        <p:nvSpPr>
          <p:cNvPr id="443" name="Shape 44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 to Animal Reproduction</a:t>
            </a:r>
          </a:p>
        </p:txBody>
      </p:sp>
      <p:sp>
        <p:nvSpPr>
          <p:cNvPr id="181" name="Shape 18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humans, </a:t>
            </a:r>
            <a:r>
              <a:rPr b="1"/>
              <a:t>hormones</a:t>
            </a:r>
            <a:r>
              <a:t> from the pituitary gland and female reproductive organs regulate the menstrual cycle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These hormones interact via positive or negative feedback</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Pregnancy is maintained by hormonal signals from the embryo and the mother’s reproductive organs</a:t>
            </a:r>
          </a:p>
        </p:txBody>
      </p:sp>
      <p:sp>
        <p:nvSpPr>
          <p:cNvPr id="182" name="Shape 18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5" name="image18.jpeg"/>
          <p:cNvPicPr>
            <a:picLocks noChangeAspect="1"/>
          </p:cNvPicPr>
          <p:nvPr/>
        </p:nvPicPr>
        <p:blipFill>
          <a:blip r:embed="rId3">
            <a:extLst/>
          </a:blip>
          <a:srcRect l="0" t="0" r="0" b="2717"/>
          <a:stretch>
            <a:fillRect/>
          </a:stretch>
        </p:blipFill>
        <p:spPr>
          <a:xfrm>
            <a:off x="1537545" y="223518"/>
            <a:ext cx="9929709" cy="9051434"/>
          </a:xfrm>
          <a:prstGeom prst="rect">
            <a:avLst/>
          </a:prstGeom>
          <a:ln w="12700">
            <a:miter lim="400000"/>
          </a:ln>
        </p:spPr>
      </p:pic>
      <p:sp>
        <p:nvSpPr>
          <p:cNvPr id="446" name="Shape 446"/>
          <p:cNvSpPr/>
          <p:nvPr>
            <p:ph type="title" idx="4294967295"/>
          </p:nvPr>
        </p:nvSpPr>
        <p:spPr>
          <a:xfrm>
            <a:off x="27093" y="-2"/>
            <a:ext cx="4404925"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50.5</a:t>
            </a:r>
          </a:p>
        </p:txBody>
      </p:sp>
      <p:sp>
        <p:nvSpPr>
          <p:cNvPr id="447" name="Shape 447"/>
          <p:cNvSpPr/>
          <p:nvPr/>
        </p:nvSpPr>
        <p:spPr>
          <a:xfrm>
            <a:off x="9369776" y="4174630"/>
            <a:ext cx="1554263" cy="6839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Plasma</a:t>
            </a:r>
          </a:p>
          <a:p>
            <a:pPr algn="l" defTabSz="1300480">
              <a:lnSpc>
                <a:spcPct val="95000"/>
              </a:lnSpc>
              <a:defRPr b="1" sz="2400">
                <a:latin typeface="Arial"/>
                <a:ea typeface="Arial"/>
                <a:cs typeface="Arial"/>
                <a:sym typeface="Arial"/>
              </a:defRPr>
            </a:pPr>
            <a:r>
              <a:t>membrane</a:t>
            </a:r>
          </a:p>
        </p:txBody>
      </p:sp>
      <p:sp>
        <p:nvSpPr>
          <p:cNvPr id="448" name="Shape 448"/>
          <p:cNvSpPr/>
          <p:nvPr/>
        </p:nvSpPr>
        <p:spPr>
          <a:xfrm>
            <a:off x="9363003" y="708941"/>
            <a:ext cx="150336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Acrosome</a:t>
            </a:r>
          </a:p>
        </p:txBody>
      </p:sp>
      <p:sp>
        <p:nvSpPr>
          <p:cNvPr id="449" name="Shape 449"/>
          <p:cNvSpPr/>
          <p:nvPr/>
        </p:nvSpPr>
        <p:spPr>
          <a:xfrm>
            <a:off x="9360745" y="5328354"/>
            <a:ext cx="1858468" cy="10222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Vacuole</a:t>
            </a:r>
          </a:p>
          <a:p>
            <a:pPr algn="l" defTabSz="1300480">
              <a:lnSpc>
                <a:spcPct val="95000"/>
              </a:lnSpc>
              <a:defRPr b="1" sz="2400">
                <a:latin typeface="Arial"/>
                <a:ea typeface="Arial"/>
                <a:cs typeface="Arial"/>
                <a:sym typeface="Arial"/>
              </a:defRPr>
            </a:pPr>
            <a:r>
              <a:t>(not present</a:t>
            </a:r>
          </a:p>
          <a:p>
            <a:pPr algn="l" defTabSz="1300480">
              <a:lnSpc>
                <a:spcPct val="95000"/>
              </a:lnSpc>
              <a:defRPr b="1" sz="2400">
                <a:latin typeface="Arial"/>
                <a:ea typeface="Arial"/>
                <a:cs typeface="Arial"/>
                <a:sym typeface="Arial"/>
              </a:defRPr>
            </a:pPr>
            <a:r>
              <a:t>in all sperm)</a:t>
            </a:r>
          </a:p>
        </p:txBody>
      </p:sp>
      <p:sp>
        <p:nvSpPr>
          <p:cNvPr id="450" name="Shape 450"/>
          <p:cNvSpPr/>
          <p:nvPr/>
        </p:nvSpPr>
        <p:spPr>
          <a:xfrm>
            <a:off x="9360745" y="1885244"/>
            <a:ext cx="119841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Nucleus</a:t>
            </a:r>
          </a:p>
        </p:txBody>
      </p:sp>
      <p:sp>
        <p:nvSpPr>
          <p:cNvPr id="451" name="Shape 451"/>
          <p:cNvSpPr/>
          <p:nvPr/>
        </p:nvSpPr>
        <p:spPr>
          <a:xfrm>
            <a:off x="9360745" y="3032194"/>
            <a:ext cx="1333700"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Centriole</a:t>
            </a:r>
          </a:p>
        </p:txBody>
      </p:sp>
      <p:sp>
        <p:nvSpPr>
          <p:cNvPr id="452" name="Shape 452"/>
          <p:cNvSpPr/>
          <p:nvPr/>
        </p:nvSpPr>
        <p:spPr>
          <a:xfrm>
            <a:off x="9363003" y="6838808"/>
            <a:ext cx="1926036"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Mitochondria</a:t>
            </a:r>
          </a:p>
        </p:txBody>
      </p:sp>
      <p:sp>
        <p:nvSpPr>
          <p:cNvPr id="453" name="Shape 453"/>
          <p:cNvSpPr/>
          <p:nvPr/>
        </p:nvSpPr>
        <p:spPr>
          <a:xfrm>
            <a:off x="9363003" y="7624515"/>
            <a:ext cx="143534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Flagellum</a:t>
            </a:r>
          </a:p>
        </p:txBody>
      </p:sp>
      <p:sp>
        <p:nvSpPr>
          <p:cNvPr id="454" name="Shape 454"/>
          <p:cNvSpPr/>
          <p:nvPr/>
        </p:nvSpPr>
        <p:spPr>
          <a:xfrm>
            <a:off x="1589474" y="3047999"/>
            <a:ext cx="131688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Midpiece</a:t>
            </a:r>
          </a:p>
        </p:txBody>
      </p:sp>
      <p:sp>
        <p:nvSpPr>
          <p:cNvPr id="455" name="Shape 455"/>
          <p:cNvSpPr/>
          <p:nvPr/>
        </p:nvSpPr>
        <p:spPr>
          <a:xfrm>
            <a:off x="2178754" y="1085990"/>
            <a:ext cx="758033"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Head</a:t>
            </a:r>
          </a:p>
        </p:txBody>
      </p:sp>
      <p:sp>
        <p:nvSpPr>
          <p:cNvPr id="456" name="Shape 456"/>
          <p:cNvSpPr/>
          <p:nvPr/>
        </p:nvSpPr>
        <p:spPr>
          <a:xfrm>
            <a:off x="2205847" y="2081670"/>
            <a:ext cx="74136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Neck</a:t>
            </a:r>
          </a:p>
        </p:txBody>
      </p:sp>
      <p:sp>
        <p:nvSpPr>
          <p:cNvPr id="457" name="Shape 457"/>
          <p:cNvSpPr/>
          <p:nvPr/>
        </p:nvSpPr>
        <p:spPr>
          <a:xfrm>
            <a:off x="2418078" y="6534008"/>
            <a:ext cx="51514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400">
                <a:latin typeface="Arial"/>
                <a:ea typeface="Arial"/>
                <a:cs typeface="Arial"/>
                <a:sym typeface="Arial"/>
              </a:defRPr>
            </a:lvl1pPr>
          </a:lstStyle>
          <a:p>
            <a:pPr/>
            <a:r>
              <a:t>Tail</a:t>
            </a:r>
          </a:p>
        </p:txBody>
      </p:sp>
      <p:sp>
        <p:nvSpPr>
          <p:cNvPr id="458" name="Shape 458"/>
          <p:cNvSpPr/>
          <p:nvPr/>
        </p:nvSpPr>
        <p:spPr>
          <a:xfrm>
            <a:off x="5398346" y="7272301"/>
            <a:ext cx="967731" cy="3721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0.5 </a:t>
            </a:r>
            <a:r>
              <a:rPr b="0">
                <a:latin typeface="Symbol"/>
                <a:ea typeface="Symbol"/>
                <a:cs typeface="Symbol"/>
                <a:sym typeface="Symbol"/>
              </a:rPr>
              <a:t>μ</a:t>
            </a:r>
            <a:r>
              <a:t>m</a:t>
            </a:r>
          </a:p>
        </p:txBody>
      </p:sp>
      <p:sp>
        <p:nvSpPr>
          <p:cNvPr id="459" name="Shape 459"/>
          <p:cNvSpPr/>
          <p:nvPr/>
        </p:nvSpPr>
        <p:spPr>
          <a:xfrm>
            <a:off x="6170505" y="891822"/>
            <a:ext cx="2716109" cy="4517"/>
          </a:xfrm>
          <a:prstGeom prst="line">
            <a:avLst/>
          </a:prstGeom>
          <a:ln w="25400">
            <a:solidFill>
              <a:srgbClr val="000000"/>
            </a:solidFill>
          </a:ln>
        </p:spPr>
        <p:txBody>
          <a:bodyPr lIns="45718" tIns="45718" rIns="45718" bIns="45718"/>
          <a:lstStyle/>
          <a:p>
            <a:pPr/>
          </a:p>
        </p:txBody>
      </p:sp>
      <p:sp>
        <p:nvSpPr>
          <p:cNvPr id="460" name="Shape 460"/>
          <p:cNvSpPr/>
          <p:nvPr/>
        </p:nvSpPr>
        <p:spPr>
          <a:xfrm>
            <a:off x="6653671" y="2077154"/>
            <a:ext cx="2221655" cy="2"/>
          </a:xfrm>
          <a:prstGeom prst="line">
            <a:avLst/>
          </a:prstGeom>
          <a:ln w="25400">
            <a:solidFill>
              <a:srgbClr val="000000"/>
            </a:solidFill>
          </a:ln>
        </p:spPr>
        <p:txBody>
          <a:bodyPr lIns="45718" tIns="45718" rIns="45718" bIns="45718"/>
          <a:lstStyle/>
          <a:p>
            <a:pPr/>
          </a:p>
        </p:txBody>
      </p:sp>
      <p:sp>
        <p:nvSpPr>
          <p:cNvPr id="461" name="Shape 461"/>
          <p:cNvSpPr/>
          <p:nvPr/>
        </p:nvSpPr>
        <p:spPr>
          <a:xfrm flipV="1">
            <a:off x="7231661" y="3244425"/>
            <a:ext cx="1643664" cy="729264"/>
          </a:xfrm>
          <a:prstGeom prst="line">
            <a:avLst/>
          </a:prstGeom>
          <a:ln w="25400">
            <a:solidFill>
              <a:srgbClr val="000000"/>
            </a:solidFill>
          </a:ln>
        </p:spPr>
        <p:txBody>
          <a:bodyPr lIns="45718" tIns="45718" rIns="45718" bIns="45718"/>
          <a:lstStyle/>
          <a:p>
            <a:pPr/>
          </a:p>
        </p:txBody>
      </p:sp>
      <p:sp>
        <p:nvSpPr>
          <p:cNvPr id="462" name="Shape 462"/>
          <p:cNvSpPr/>
          <p:nvPr/>
        </p:nvSpPr>
        <p:spPr>
          <a:xfrm>
            <a:off x="8152834" y="4382346"/>
            <a:ext cx="733780" cy="2"/>
          </a:xfrm>
          <a:prstGeom prst="line">
            <a:avLst/>
          </a:prstGeom>
          <a:ln w="25400">
            <a:solidFill>
              <a:srgbClr val="000000"/>
            </a:solidFill>
          </a:ln>
        </p:spPr>
        <p:txBody>
          <a:bodyPr lIns="45718" tIns="45718" rIns="45718" bIns="45718"/>
          <a:lstStyle/>
          <a:p>
            <a:pPr/>
          </a:p>
        </p:txBody>
      </p:sp>
      <p:sp>
        <p:nvSpPr>
          <p:cNvPr id="463" name="Shape 463"/>
          <p:cNvSpPr/>
          <p:nvPr/>
        </p:nvSpPr>
        <p:spPr>
          <a:xfrm>
            <a:off x="6418862" y="5551875"/>
            <a:ext cx="2474526" cy="2"/>
          </a:xfrm>
          <a:prstGeom prst="line">
            <a:avLst/>
          </a:prstGeom>
          <a:ln w="25400">
            <a:solidFill>
              <a:srgbClr val="000000"/>
            </a:solidFill>
          </a:ln>
        </p:spPr>
        <p:txBody>
          <a:bodyPr lIns="45718" tIns="45718" rIns="45718" bIns="45718"/>
          <a:lstStyle/>
          <a:p>
            <a:pPr/>
          </a:p>
        </p:txBody>
      </p:sp>
      <p:sp>
        <p:nvSpPr>
          <p:cNvPr id="464" name="Shape 464"/>
          <p:cNvSpPr/>
          <p:nvPr/>
        </p:nvSpPr>
        <p:spPr>
          <a:xfrm>
            <a:off x="8211536" y="6719145"/>
            <a:ext cx="666047" cy="352216"/>
          </a:xfrm>
          <a:prstGeom prst="line">
            <a:avLst/>
          </a:prstGeom>
          <a:ln w="25400">
            <a:solidFill>
              <a:srgbClr val="000000"/>
            </a:solidFill>
          </a:ln>
        </p:spPr>
        <p:txBody>
          <a:bodyPr lIns="45718" tIns="45718" rIns="45718" bIns="45718"/>
          <a:lstStyle/>
          <a:p>
            <a:pPr/>
          </a:p>
        </p:txBody>
      </p:sp>
      <p:sp>
        <p:nvSpPr>
          <p:cNvPr id="465" name="Shape 465"/>
          <p:cNvSpPr/>
          <p:nvPr/>
        </p:nvSpPr>
        <p:spPr>
          <a:xfrm flipH="1">
            <a:off x="8464408" y="7071359"/>
            <a:ext cx="410918" cy="435753"/>
          </a:xfrm>
          <a:prstGeom prst="line">
            <a:avLst/>
          </a:prstGeom>
          <a:ln w="25400">
            <a:solidFill>
              <a:srgbClr val="000000"/>
            </a:solidFill>
          </a:ln>
        </p:spPr>
        <p:txBody>
          <a:bodyPr lIns="45718" tIns="45718" rIns="45718" bIns="45718"/>
          <a:lstStyle/>
          <a:p>
            <a:pPr/>
          </a:p>
        </p:txBody>
      </p:sp>
      <p:sp>
        <p:nvSpPr>
          <p:cNvPr id="466" name="Shape 466"/>
          <p:cNvSpPr/>
          <p:nvPr/>
        </p:nvSpPr>
        <p:spPr>
          <a:xfrm flipH="1">
            <a:off x="8326684" y="7075875"/>
            <a:ext cx="559931" cy="2"/>
          </a:xfrm>
          <a:prstGeom prst="line">
            <a:avLst/>
          </a:prstGeom>
          <a:ln w="25400">
            <a:solidFill>
              <a:srgbClr val="000000"/>
            </a:solidFill>
          </a:ln>
        </p:spPr>
        <p:txBody>
          <a:bodyPr lIns="45718" tIns="45718" rIns="45718" bIns="45718"/>
          <a:lstStyle/>
          <a:p>
            <a:pPr/>
          </a:p>
        </p:txBody>
      </p:sp>
      <p:sp>
        <p:nvSpPr>
          <p:cNvPr id="467" name="Shape 467"/>
          <p:cNvSpPr/>
          <p:nvPr/>
        </p:nvSpPr>
        <p:spPr>
          <a:xfrm>
            <a:off x="8182185" y="7814167"/>
            <a:ext cx="704429" cy="2"/>
          </a:xfrm>
          <a:prstGeom prst="line">
            <a:avLst/>
          </a:prstGeom>
          <a:ln w="25400">
            <a:solidFill>
              <a:srgbClr val="000000"/>
            </a:solidFill>
          </a:ln>
        </p:spPr>
        <p:txBody>
          <a:bodyPr lIns="45718" tIns="45718" rIns="45718" bIns="45718"/>
          <a:lstStyle/>
          <a:p>
            <a:pPr/>
          </a:p>
        </p:txBody>
      </p:sp>
      <p:sp>
        <p:nvSpPr>
          <p:cNvPr id="468" name="Shape 468"/>
          <p:cNvSpPr/>
          <p:nvPr/>
        </p:nvSpPr>
        <p:spPr>
          <a:xfrm flipH="1">
            <a:off x="5477367" y="7726115"/>
            <a:ext cx="842153" cy="6775"/>
          </a:xfrm>
          <a:prstGeom prst="line">
            <a:avLst/>
          </a:prstGeom>
          <a:ln w="76200">
            <a:solidFill>
              <a:srgbClr val="000000"/>
            </a:solidFill>
          </a:ln>
        </p:spPr>
        <p:txBody>
          <a:bodyPr lIns="45718" tIns="45718" rIns="45718" bIns="45718"/>
          <a:lstStyle/>
          <a:p>
            <a:pPr/>
          </a:p>
        </p:txBody>
      </p:sp>
      <p:sp>
        <p:nvSpPr>
          <p:cNvPr id="469" name="Shape 469"/>
          <p:cNvSpPr/>
          <p:nvPr/>
        </p:nvSpPr>
        <p:spPr>
          <a:xfrm>
            <a:off x="3007359" y="4249137"/>
            <a:ext cx="212234" cy="4960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168"/>
                  <a:pt x="10800" y="375"/>
                </a:cubicBezTo>
                <a:lnTo>
                  <a:pt x="10800" y="10425"/>
                </a:lnTo>
                <a:cubicBezTo>
                  <a:pt x="10800" y="10632"/>
                  <a:pt x="5965" y="10800"/>
                  <a:pt x="0" y="10800"/>
                </a:cubicBezTo>
                <a:cubicBezTo>
                  <a:pt x="5965" y="10800"/>
                  <a:pt x="10800" y="10968"/>
                  <a:pt x="10800" y="11175"/>
                </a:cubicBezTo>
                <a:lnTo>
                  <a:pt x="10800" y="21225"/>
                </a:lnTo>
                <a:cubicBezTo>
                  <a:pt x="10800" y="21432"/>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470" name="Shape 470"/>
          <p:cNvSpPr/>
          <p:nvPr/>
        </p:nvSpPr>
        <p:spPr>
          <a:xfrm>
            <a:off x="3009617" y="2427110"/>
            <a:ext cx="212233" cy="1785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456"/>
                  <a:pt x="10800" y="1018"/>
                </a:cubicBezTo>
                <a:lnTo>
                  <a:pt x="10800" y="9080"/>
                </a:lnTo>
                <a:cubicBezTo>
                  <a:pt x="10800" y="9642"/>
                  <a:pt x="5965" y="10098"/>
                  <a:pt x="0" y="10098"/>
                </a:cubicBezTo>
                <a:cubicBezTo>
                  <a:pt x="5965" y="10098"/>
                  <a:pt x="10800" y="10554"/>
                  <a:pt x="10800" y="11116"/>
                </a:cubicBezTo>
                <a:lnTo>
                  <a:pt x="10800" y="20582"/>
                </a:lnTo>
                <a:cubicBezTo>
                  <a:pt x="10800" y="2114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471" name="Shape 471"/>
          <p:cNvSpPr/>
          <p:nvPr/>
        </p:nvSpPr>
        <p:spPr>
          <a:xfrm>
            <a:off x="3011875" y="541866"/>
            <a:ext cx="212233" cy="1605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456"/>
                  <a:pt x="10800" y="1018"/>
                </a:cubicBezTo>
                <a:lnTo>
                  <a:pt x="10800" y="8825"/>
                </a:lnTo>
                <a:cubicBezTo>
                  <a:pt x="10800" y="9387"/>
                  <a:pt x="5965" y="9843"/>
                  <a:pt x="0" y="9843"/>
                </a:cubicBezTo>
                <a:cubicBezTo>
                  <a:pt x="5965" y="9843"/>
                  <a:pt x="10800" y="10299"/>
                  <a:pt x="10800" y="10861"/>
                </a:cubicBezTo>
                <a:lnTo>
                  <a:pt x="10800" y="20582"/>
                </a:lnTo>
                <a:cubicBezTo>
                  <a:pt x="10800" y="21144"/>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472" name="Shape 472"/>
          <p:cNvSpPr/>
          <p:nvPr/>
        </p:nvSpPr>
        <p:spPr>
          <a:xfrm>
            <a:off x="3018647" y="2178754"/>
            <a:ext cx="200945" cy="221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2261"/>
                  <a:pt x="10800" y="5049"/>
                </a:cubicBezTo>
                <a:cubicBezTo>
                  <a:pt x="10800" y="7837"/>
                  <a:pt x="5965" y="10098"/>
                  <a:pt x="0" y="10098"/>
                </a:cubicBezTo>
                <a:cubicBezTo>
                  <a:pt x="5965" y="10098"/>
                  <a:pt x="10800" y="12359"/>
                  <a:pt x="10800" y="15147"/>
                </a:cubicBezTo>
                <a:lnTo>
                  <a:pt x="10800" y="16551"/>
                </a:lnTo>
                <a:cubicBezTo>
                  <a:pt x="10800" y="19339"/>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pic>
        <p:nvPicPr>
          <p:cNvPr id="473" name="image19.jpeg"/>
          <p:cNvPicPr>
            <a:picLocks noChangeAspect="1"/>
          </p:cNvPicPr>
          <p:nvPr/>
        </p:nvPicPr>
        <p:blipFill>
          <a:blip r:embed="rId4">
            <a:extLst/>
          </a:blip>
          <a:srcRect l="74739" t="17907" r="21577" b="78088"/>
          <a:stretch>
            <a:fillRect/>
          </a:stretch>
        </p:blipFill>
        <p:spPr>
          <a:xfrm>
            <a:off x="8958861" y="1889759"/>
            <a:ext cx="365762" cy="372536"/>
          </a:xfrm>
          <a:prstGeom prst="rect">
            <a:avLst/>
          </a:prstGeom>
          <a:ln w="12700">
            <a:miter lim="400000"/>
          </a:ln>
        </p:spPr>
      </p:pic>
      <p:pic>
        <p:nvPicPr>
          <p:cNvPr id="474" name="image19.jpeg"/>
          <p:cNvPicPr>
            <a:picLocks noChangeAspect="1"/>
          </p:cNvPicPr>
          <p:nvPr/>
        </p:nvPicPr>
        <p:blipFill>
          <a:blip r:embed="rId4">
            <a:extLst/>
          </a:blip>
          <a:srcRect l="74739" t="4974" r="21577" b="91046"/>
          <a:stretch>
            <a:fillRect/>
          </a:stretch>
        </p:blipFill>
        <p:spPr>
          <a:xfrm>
            <a:off x="8958861" y="686364"/>
            <a:ext cx="365762" cy="370277"/>
          </a:xfrm>
          <a:prstGeom prst="rect">
            <a:avLst/>
          </a:prstGeom>
          <a:ln w="12700">
            <a:miter lim="400000"/>
          </a:ln>
        </p:spPr>
      </p:pic>
      <p:pic>
        <p:nvPicPr>
          <p:cNvPr id="475" name="image19.jpeg"/>
          <p:cNvPicPr>
            <a:picLocks noChangeAspect="1"/>
          </p:cNvPicPr>
          <p:nvPr/>
        </p:nvPicPr>
        <p:blipFill>
          <a:blip r:embed="rId4">
            <a:extLst/>
          </a:blip>
          <a:srcRect l="74739" t="30114" r="21577" b="65905"/>
          <a:stretch>
            <a:fillRect/>
          </a:stretch>
        </p:blipFill>
        <p:spPr>
          <a:xfrm>
            <a:off x="8958861" y="3025421"/>
            <a:ext cx="365762" cy="370277"/>
          </a:xfrm>
          <a:prstGeom prst="rect">
            <a:avLst/>
          </a:prstGeom>
          <a:ln w="12700">
            <a:miter lim="400000"/>
          </a:ln>
        </p:spPr>
      </p:pic>
      <p:pic>
        <p:nvPicPr>
          <p:cNvPr id="476" name="image19.jpeg"/>
          <p:cNvPicPr>
            <a:picLocks noChangeAspect="1"/>
          </p:cNvPicPr>
          <p:nvPr/>
        </p:nvPicPr>
        <p:blipFill>
          <a:blip r:embed="rId4">
            <a:extLst/>
          </a:blip>
          <a:srcRect l="74739" t="42440" r="21577" b="53579"/>
          <a:stretch>
            <a:fillRect/>
          </a:stretch>
        </p:blipFill>
        <p:spPr>
          <a:xfrm>
            <a:off x="8958861" y="4172372"/>
            <a:ext cx="365762" cy="370277"/>
          </a:xfrm>
          <a:prstGeom prst="rect">
            <a:avLst/>
          </a:prstGeom>
          <a:ln w="12700">
            <a:miter lim="400000"/>
          </a:ln>
        </p:spPr>
      </p:pic>
      <p:pic>
        <p:nvPicPr>
          <p:cNvPr id="477" name="image19.jpeg"/>
          <p:cNvPicPr>
            <a:picLocks noChangeAspect="1"/>
          </p:cNvPicPr>
          <p:nvPr/>
        </p:nvPicPr>
        <p:blipFill>
          <a:blip r:embed="rId4">
            <a:extLst/>
          </a:blip>
          <a:srcRect l="74739" t="55253" r="21577" b="41082"/>
          <a:stretch>
            <a:fillRect/>
          </a:stretch>
        </p:blipFill>
        <p:spPr>
          <a:xfrm>
            <a:off x="8958861" y="5364479"/>
            <a:ext cx="365762" cy="340926"/>
          </a:xfrm>
          <a:prstGeom prst="rect">
            <a:avLst/>
          </a:prstGeom>
          <a:ln w="12700">
            <a:miter lim="400000"/>
          </a:ln>
        </p:spPr>
      </p:pic>
      <p:pic>
        <p:nvPicPr>
          <p:cNvPr id="478" name="image19.jpeg"/>
          <p:cNvPicPr>
            <a:picLocks noChangeAspect="1"/>
          </p:cNvPicPr>
          <p:nvPr/>
        </p:nvPicPr>
        <p:blipFill>
          <a:blip r:embed="rId4">
            <a:extLst/>
          </a:blip>
          <a:srcRect l="74739" t="71197" r="21577" b="24992"/>
          <a:stretch>
            <a:fillRect/>
          </a:stretch>
        </p:blipFill>
        <p:spPr>
          <a:xfrm>
            <a:off x="8958861" y="6847840"/>
            <a:ext cx="365762" cy="354473"/>
          </a:xfrm>
          <a:prstGeom prst="rect">
            <a:avLst/>
          </a:prstGeom>
          <a:ln w="12700">
            <a:miter lim="400000"/>
          </a:ln>
        </p:spPr>
      </p:pic>
      <p:pic>
        <p:nvPicPr>
          <p:cNvPr id="479" name="image19.jpeg"/>
          <p:cNvPicPr>
            <a:picLocks noChangeAspect="1"/>
          </p:cNvPicPr>
          <p:nvPr/>
        </p:nvPicPr>
        <p:blipFill>
          <a:blip r:embed="rId4">
            <a:extLst/>
          </a:blip>
          <a:srcRect l="74739" t="79156" r="21577" b="16403"/>
          <a:stretch>
            <a:fillRect/>
          </a:stretch>
        </p:blipFill>
        <p:spPr>
          <a:xfrm>
            <a:off x="8958861" y="7588390"/>
            <a:ext cx="365762" cy="413176"/>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3" name="image20.jpeg"/>
          <p:cNvPicPr>
            <a:picLocks noChangeAspect="1"/>
          </p:cNvPicPr>
          <p:nvPr/>
        </p:nvPicPr>
        <p:blipFill>
          <a:blip r:embed="rId3">
            <a:extLst/>
          </a:blip>
          <a:srcRect l="0" t="0" r="0" b="3709"/>
          <a:stretch>
            <a:fillRect/>
          </a:stretch>
        </p:blipFill>
        <p:spPr>
          <a:xfrm>
            <a:off x="422203" y="1772355"/>
            <a:ext cx="12158135" cy="5978598"/>
          </a:xfrm>
          <a:prstGeom prst="rect">
            <a:avLst/>
          </a:prstGeom>
          <a:ln w="12700">
            <a:miter lim="400000"/>
          </a:ln>
        </p:spPr>
      </p:pic>
      <p:sp>
        <p:nvSpPr>
          <p:cNvPr id="484" name="Shape 484"/>
          <p:cNvSpPr/>
          <p:nvPr>
            <p:ph type="title" idx="4294967295"/>
          </p:nvPr>
        </p:nvSpPr>
        <p:spPr>
          <a:xfrm>
            <a:off x="27092" y="-2"/>
            <a:ext cx="446588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50.6</a:t>
            </a:r>
          </a:p>
        </p:txBody>
      </p:sp>
      <p:sp>
        <p:nvSpPr>
          <p:cNvPr id="485" name="Shape 485"/>
          <p:cNvSpPr/>
          <p:nvPr/>
        </p:nvSpPr>
        <p:spPr>
          <a:xfrm>
            <a:off x="5278683" y="2878665"/>
            <a:ext cx="872792"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Jelly layer</a:t>
            </a:r>
          </a:p>
        </p:txBody>
      </p:sp>
      <p:sp>
        <p:nvSpPr>
          <p:cNvPr id="486" name="Shape 486"/>
          <p:cNvSpPr/>
          <p:nvPr/>
        </p:nvSpPr>
        <p:spPr>
          <a:xfrm>
            <a:off x="5278684" y="4996462"/>
            <a:ext cx="70436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Nucleus</a:t>
            </a:r>
          </a:p>
        </p:txBody>
      </p:sp>
      <p:sp>
        <p:nvSpPr>
          <p:cNvPr id="487" name="Shape 487"/>
          <p:cNvSpPr/>
          <p:nvPr/>
        </p:nvSpPr>
        <p:spPr>
          <a:xfrm>
            <a:off x="5267395" y="5466079"/>
            <a:ext cx="753765"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Yolk</a:t>
            </a:r>
          </a:p>
          <a:p>
            <a:pPr algn="l" defTabSz="1300480">
              <a:lnSpc>
                <a:spcPct val="95000"/>
              </a:lnSpc>
              <a:defRPr b="1" sz="1400">
                <a:latin typeface="Arial"/>
                <a:ea typeface="Arial"/>
                <a:cs typeface="Arial"/>
                <a:sym typeface="Arial"/>
              </a:defRPr>
            </a:pPr>
            <a:r>
              <a:t>granules</a:t>
            </a:r>
          </a:p>
        </p:txBody>
      </p:sp>
      <p:sp>
        <p:nvSpPr>
          <p:cNvPr id="488" name="Shape 488"/>
          <p:cNvSpPr/>
          <p:nvPr/>
        </p:nvSpPr>
        <p:spPr>
          <a:xfrm>
            <a:off x="5271911" y="4522327"/>
            <a:ext cx="92166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Cytoplasm</a:t>
            </a:r>
          </a:p>
        </p:txBody>
      </p:sp>
      <p:sp>
        <p:nvSpPr>
          <p:cNvPr id="489" name="Shape 489"/>
          <p:cNvSpPr/>
          <p:nvPr/>
        </p:nvSpPr>
        <p:spPr>
          <a:xfrm>
            <a:off x="5278683" y="3966914"/>
            <a:ext cx="911946"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Plasma</a:t>
            </a:r>
          </a:p>
          <a:p>
            <a:pPr algn="l" defTabSz="1300480">
              <a:lnSpc>
                <a:spcPct val="95000"/>
              </a:lnSpc>
              <a:defRPr b="1" sz="1400">
                <a:latin typeface="Arial"/>
                <a:ea typeface="Arial"/>
                <a:cs typeface="Arial"/>
                <a:sym typeface="Arial"/>
              </a:defRPr>
            </a:pPr>
            <a:r>
              <a:t>membrane</a:t>
            </a:r>
          </a:p>
        </p:txBody>
      </p:sp>
      <p:sp>
        <p:nvSpPr>
          <p:cNvPr id="490" name="Shape 490"/>
          <p:cNvSpPr/>
          <p:nvPr/>
        </p:nvSpPr>
        <p:spPr>
          <a:xfrm>
            <a:off x="5278683" y="3391182"/>
            <a:ext cx="783458"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Vitelline</a:t>
            </a:r>
          </a:p>
          <a:p>
            <a:pPr algn="l" defTabSz="1300480">
              <a:lnSpc>
                <a:spcPct val="95000"/>
              </a:lnSpc>
              <a:defRPr b="1" sz="1400">
                <a:latin typeface="Arial"/>
                <a:ea typeface="Arial"/>
                <a:cs typeface="Arial"/>
                <a:sym typeface="Arial"/>
              </a:defRPr>
            </a:pPr>
            <a:r>
              <a:t>envelope</a:t>
            </a:r>
          </a:p>
        </p:txBody>
      </p:sp>
      <p:sp>
        <p:nvSpPr>
          <p:cNvPr id="491" name="Shape 491"/>
          <p:cNvSpPr/>
          <p:nvPr/>
        </p:nvSpPr>
        <p:spPr>
          <a:xfrm>
            <a:off x="6646897" y="2390986"/>
            <a:ext cx="1553692" cy="9312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These sperm</a:t>
            </a:r>
          </a:p>
          <a:p>
            <a:pPr algn="l" defTabSz="1300480">
              <a:lnSpc>
                <a:spcPct val="90000"/>
              </a:lnSpc>
              <a:defRPr b="1" sz="1400">
                <a:solidFill>
                  <a:srgbClr val="808080"/>
                </a:solidFill>
                <a:latin typeface="Arial"/>
                <a:ea typeface="Arial"/>
                <a:cs typeface="Arial"/>
                <a:sym typeface="Arial"/>
              </a:defRPr>
            </a:pPr>
            <a:r>
              <a:t>are digesting</a:t>
            </a:r>
          </a:p>
          <a:p>
            <a:pPr algn="l" defTabSz="1300480">
              <a:lnSpc>
                <a:spcPct val="90000"/>
              </a:lnSpc>
              <a:defRPr b="1" sz="1400">
                <a:solidFill>
                  <a:srgbClr val="808080"/>
                </a:solidFill>
                <a:latin typeface="Arial"/>
                <a:ea typeface="Arial"/>
                <a:cs typeface="Arial"/>
                <a:sym typeface="Arial"/>
              </a:defRPr>
            </a:pPr>
            <a:r>
              <a:t>their way through</a:t>
            </a:r>
          </a:p>
          <a:p>
            <a:pPr algn="l" defTabSz="1300480">
              <a:lnSpc>
                <a:spcPct val="90000"/>
              </a:lnSpc>
              <a:defRPr b="1" sz="1400">
                <a:solidFill>
                  <a:srgbClr val="808080"/>
                </a:solidFill>
                <a:latin typeface="Arial"/>
                <a:ea typeface="Arial"/>
                <a:cs typeface="Arial"/>
                <a:sym typeface="Arial"/>
              </a:defRPr>
            </a:pPr>
            <a:r>
              <a:t>the corona</a:t>
            </a:r>
          </a:p>
          <a:p>
            <a:pPr algn="l" defTabSz="1300480">
              <a:lnSpc>
                <a:spcPct val="90000"/>
              </a:lnSpc>
              <a:defRPr b="1" sz="1400">
                <a:solidFill>
                  <a:srgbClr val="808080"/>
                </a:solidFill>
                <a:latin typeface="Arial"/>
                <a:ea typeface="Arial"/>
                <a:cs typeface="Arial"/>
                <a:sym typeface="Arial"/>
              </a:defRPr>
            </a:pPr>
            <a:r>
              <a:t>radiata</a:t>
            </a:r>
          </a:p>
        </p:txBody>
      </p:sp>
      <p:sp>
        <p:nvSpPr>
          <p:cNvPr id="492" name="Shape 492"/>
          <p:cNvSpPr/>
          <p:nvPr/>
        </p:nvSpPr>
        <p:spPr>
          <a:xfrm>
            <a:off x="474132" y="2190044"/>
            <a:ext cx="1168662" cy="9312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These sperm</a:t>
            </a:r>
          </a:p>
          <a:p>
            <a:pPr algn="l" defTabSz="1300480">
              <a:lnSpc>
                <a:spcPct val="90000"/>
              </a:lnSpc>
              <a:defRPr b="1" sz="1400">
                <a:solidFill>
                  <a:srgbClr val="808080"/>
                </a:solidFill>
                <a:latin typeface="Arial"/>
                <a:ea typeface="Arial"/>
                <a:cs typeface="Arial"/>
                <a:sym typeface="Arial"/>
              </a:defRPr>
            </a:pPr>
            <a:r>
              <a:t>are digesting</a:t>
            </a:r>
          </a:p>
          <a:p>
            <a:pPr algn="l" defTabSz="1300480">
              <a:lnSpc>
                <a:spcPct val="90000"/>
              </a:lnSpc>
              <a:defRPr b="1" sz="1400">
                <a:solidFill>
                  <a:srgbClr val="808080"/>
                </a:solidFill>
                <a:latin typeface="Arial"/>
                <a:ea typeface="Arial"/>
                <a:cs typeface="Arial"/>
                <a:sym typeface="Arial"/>
              </a:defRPr>
            </a:pPr>
            <a:r>
              <a:t>their way </a:t>
            </a:r>
          </a:p>
          <a:p>
            <a:pPr algn="l" defTabSz="1300480">
              <a:lnSpc>
                <a:spcPct val="90000"/>
              </a:lnSpc>
              <a:defRPr b="1" sz="1400">
                <a:solidFill>
                  <a:srgbClr val="808080"/>
                </a:solidFill>
                <a:latin typeface="Arial"/>
                <a:ea typeface="Arial"/>
                <a:cs typeface="Arial"/>
                <a:sym typeface="Arial"/>
              </a:defRPr>
            </a:pPr>
            <a:r>
              <a:t>through the</a:t>
            </a:r>
          </a:p>
          <a:p>
            <a:pPr algn="l" defTabSz="1300480">
              <a:lnSpc>
                <a:spcPct val="90000"/>
              </a:lnSpc>
              <a:defRPr b="1" sz="1400">
                <a:solidFill>
                  <a:srgbClr val="808080"/>
                </a:solidFill>
                <a:latin typeface="Arial"/>
                <a:ea typeface="Arial"/>
                <a:cs typeface="Arial"/>
                <a:sym typeface="Arial"/>
              </a:defRPr>
            </a:pPr>
            <a:r>
              <a:t>jelly layer</a:t>
            </a:r>
          </a:p>
        </p:txBody>
      </p:sp>
      <p:sp>
        <p:nvSpPr>
          <p:cNvPr id="493" name="Shape 493"/>
          <p:cNvSpPr/>
          <p:nvPr/>
        </p:nvSpPr>
        <p:spPr>
          <a:xfrm>
            <a:off x="483163" y="1799447"/>
            <a:ext cx="492502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(a)</a:t>
            </a:r>
            <a:r>
              <a:rPr b="1">
                <a:latin typeface="Arial"/>
                <a:ea typeface="Arial"/>
                <a:cs typeface="Arial"/>
                <a:sym typeface="Arial"/>
              </a:rPr>
              <a:t> Sea urchin eggs are surrounded by a jelly coat.</a:t>
            </a:r>
          </a:p>
        </p:txBody>
      </p:sp>
      <p:sp>
        <p:nvSpPr>
          <p:cNvPr id="494" name="Shape 494"/>
          <p:cNvSpPr/>
          <p:nvPr/>
        </p:nvSpPr>
        <p:spPr>
          <a:xfrm>
            <a:off x="6660443" y="1799447"/>
            <a:ext cx="5500987" cy="4914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lnSpc>
                <a:spcPct val="90000"/>
              </a:lnSpc>
              <a:defRPr sz="1600">
                <a:latin typeface="Arial Black"/>
                <a:ea typeface="Arial Black"/>
                <a:cs typeface="Arial Black"/>
                <a:sym typeface="Arial Black"/>
              </a:defRPr>
            </a:pPr>
            <a:r>
              <a:t>(b)</a:t>
            </a:r>
            <a:r>
              <a:rPr b="1">
                <a:latin typeface="Arial"/>
                <a:ea typeface="Arial"/>
                <a:cs typeface="Arial"/>
                <a:sym typeface="Arial"/>
              </a:rPr>
              <a:t> Human oocytes are surrounded by a protective layer</a:t>
            </a:r>
            <a:endParaRPr b="1">
              <a:latin typeface="Arial"/>
              <a:ea typeface="Arial"/>
              <a:cs typeface="Arial"/>
              <a:sym typeface="Arial"/>
            </a:endParaRPr>
          </a:p>
          <a:p>
            <a:pPr marL="650240" indent="-650240" algn="l" defTabSz="1300480">
              <a:lnSpc>
                <a:spcPct val="90000"/>
              </a:lnSpc>
              <a:defRPr b="1" sz="1600">
                <a:latin typeface="Arial"/>
                <a:ea typeface="Arial"/>
                <a:cs typeface="Arial"/>
                <a:sym typeface="Arial"/>
              </a:defRPr>
            </a:pPr>
            <a:r>
              <a:t>called the corona radiata.</a:t>
            </a:r>
          </a:p>
        </p:txBody>
      </p:sp>
      <p:sp>
        <p:nvSpPr>
          <p:cNvPr id="495" name="Shape 495"/>
          <p:cNvSpPr/>
          <p:nvPr/>
        </p:nvSpPr>
        <p:spPr>
          <a:xfrm>
            <a:off x="11510150" y="5140959"/>
            <a:ext cx="783371"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Zona </a:t>
            </a:r>
          </a:p>
          <a:p>
            <a:pPr algn="l" defTabSz="1300480">
              <a:lnSpc>
                <a:spcPct val="95000"/>
              </a:lnSpc>
              <a:defRPr b="1" sz="1400">
                <a:latin typeface="Arial"/>
                <a:ea typeface="Arial"/>
                <a:cs typeface="Arial"/>
                <a:sym typeface="Arial"/>
              </a:defRPr>
            </a:pPr>
            <a:r>
              <a:t>pellucida</a:t>
            </a:r>
          </a:p>
        </p:txBody>
      </p:sp>
      <p:sp>
        <p:nvSpPr>
          <p:cNvPr id="496" name="Shape 496"/>
          <p:cNvSpPr/>
          <p:nvPr/>
        </p:nvSpPr>
        <p:spPr>
          <a:xfrm>
            <a:off x="11501119" y="6412088"/>
            <a:ext cx="9314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Polar body</a:t>
            </a:r>
          </a:p>
        </p:txBody>
      </p:sp>
      <p:sp>
        <p:nvSpPr>
          <p:cNvPr id="497" name="Shape 497"/>
          <p:cNvSpPr/>
          <p:nvPr/>
        </p:nvSpPr>
        <p:spPr>
          <a:xfrm>
            <a:off x="11523697" y="4445563"/>
            <a:ext cx="753766"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Yolk</a:t>
            </a:r>
          </a:p>
          <a:p>
            <a:pPr algn="l" defTabSz="1300480">
              <a:lnSpc>
                <a:spcPct val="95000"/>
              </a:lnSpc>
              <a:defRPr b="1" sz="1400">
                <a:latin typeface="Arial"/>
                <a:ea typeface="Arial"/>
                <a:cs typeface="Arial"/>
                <a:sym typeface="Arial"/>
              </a:defRPr>
            </a:pPr>
            <a:r>
              <a:t>granules</a:t>
            </a:r>
          </a:p>
        </p:txBody>
      </p:sp>
      <p:sp>
        <p:nvSpPr>
          <p:cNvPr id="498" name="Shape 498"/>
          <p:cNvSpPr/>
          <p:nvPr/>
        </p:nvSpPr>
        <p:spPr>
          <a:xfrm>
            <a:off x="11512408" y="6886222"/>
            <a:ext cx="92166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Cytoplasm</a:t>
            </a:r>
          </a:p>
        </p:txBody>
      </p:sp>
      <p:sp>
        <p:nvSpPr>
          <p:cNvPr id="499" name="Shape 499"/>
          <p:cNvSpPr/>
          <p:nvPr/>
        </p:nvSpPr>
        <p:spPr>
          <a:xfrm>
            <a:off x="11503376" y="5779911"/>
            <a:ext cx="911946"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Plasma</a:t>
            </a:r>
          </a:p>
          <a:p>
            <a:pPr algn="l" defTabSz="1300480">
              <a:lnSpc>
                <a:spcPct val="95000"/>
              </a:lnSpc>
              <a:defRPr b="1" sz="1400">
                <a:latin typeface="Arial"/>
                <a:ea typeface="Arial"/>
                <a:cs typeface="Arial"/>
                <a:sym typeface="Arial"/>
              </a:defRPr>
            </a:pPr>
            <a:r>
              <a:t>membrane</a:t>
            </a:r>
          </a:p>
        </p:txBody>
      </p:sp>
      <p:sp>
        <p:nvSpPr>
          <p:cNvPr id="500" name="Shape 500"/>
          <p:cNvSpPr/>
          <p:nvPr/>
        </p:nvSpPr>
        <p:spPr>
          <a:xfrm>
            <a:off x="11507892" y="3526647"/>
            <a:ext cx="684400"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Corona</a:t>
            </a:r>
          </a:p>
          <a:p>
            <a:pPr algn="l" defTabSz="1300480">
              <a:lnSpc>
                <a:spcPct val="95000"/>
              </a:lnSpc>
              <a:defRPr b="1" sz="1400">
                <a:latin typeface="Arial"/>
                <a:ea typeface="Arial"/>
                <a:cs typeface="Arial"/>
                <a:sym typeface="Arial"/>
              </a:defRPr>
            </a:pPr>
            <a:r>
              <a:t>radiata</a:t>
            </a:r>
          </a:p>
        </p:txBody>
      </p:sp>
      <p:sp>
        <p:nvSpPr>
          <p:cNvPr id="501" name="Shape 501"/>
          <p:cNvSpPr/>
          <p:nvPr/>
        </p:nvSpPr>
        <p:spPr>
          <a:xfrm>
            <a:off x="6829776" y="7405510"/>
            <a:ext cx="520404" cy="2128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25 </a:t>
            </a:r>
            <a:r>
              <a:rPr b="0">
                <a:latin typeface="Symbol"/>
                <a:ea typeface="Symbol"/>
                <a:cs typeface="Symbol"/>
                <a:sym typeface="Symbol"/>
              </a:rPr>
              <a:t>μ</a:t>
            </a:r>
            <a:r>
              <a:t>m</a:t>
            </a:r>
          </a:p>
        </p:txBody>
      </p:sp>
      <p:sp>
        <p:nvSpPr>
          <p:cNvPr id="502" name="Shape 502"/>
          <p:cNvSpPr/>
          <p:nvPr/>
        </p:nvSpPr>
        <p:spPr>
          <a:xfrm>
            <a:off x="717972" y="6181795"/>
            <a:ext cx="520404" cy="212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50 </a:t>
            </a:r>
            <a:r>
              <a:rPr b="0">
                <a:latin typeface="Symbol"/>
                <a:ea typeface="Symbol"/>
                <a:cs typeface="Symbol"/>
                <a:sym typeface="Symbol"/>
              </a:rPr>
              <a:t>μ</a:t>
            </a:r>
            <a:r>
              <a:t>m</a:t>
            </a:r>
          </a:p>
        </p:txBody>
      </p:sp>
      <p:sp>
        <p:nvSpPr>
          <p:cNvPr id="503" name="Shape 503"/>
          <p:cNvSpPr/>
          <p:nvPr/>
        </p:nvSpPr>
        <p:spPr>
          <a:xfrm flipH="1">
            <a:off x="6712373" y="7683217"/>
            <a:ext cx="801513" cy="2"/>
          </a:xfrm>
          <a:prstGeom prst="line">
            <a:avLst/>
          </a:prstGeom>
          <a:ln w="50800">
            <a:solidFill>
              <a:srgbClr val="000000"/>
            </a:solidFill>
          </a:ln>
        </p:spPr>
        <p:txBody>
          <a:bodyPr lIns="45718" tIns="45718" rIns="45718" bIns="45718"/>
          <a:lstStyle/>
          <a:p>
            <a:pPr/>
          </a:p>
        </p:txBody>
      </p:sp>
      <p:sp>
        <p:nvSpPr>
          <p:cNvPr id="504" name="Shape 504"/>
          <p:cNvSpPr/>
          <p:nvPr/>
        </p:nvSpPr>
        <p:spPr>
          <a:xfrm>
            <a:off x="9830364" y="5676053"/>
            <a:ext cx="1431433" cy="1323060"/>
          </a:xfrm>
          <a:prstGeom prst="line">
            <a:avLst/>
          </a:prstGeom>
          <a:ln w="25400">
            <a:solidFill>
              <a:srgbClr val="000000"/>
            </a:solidFill>
          </a:ln>
        </p:spPr>
        <p:txBody>
          <a:bodyPr lIns="45718" tIns="45718" rIns="45718" bIns="45718"/>
          <a:lstStyle/>
          <a:p>
            <a:pPr/>
          </a:p>
        </p:txBody>
      </p:sp>
      <p:sp>
        <p:nvSpPr>
          <p:cNvPr id="505" name="Shape 505"/>
          <p:cNvSpPr/>
          <p:nvPr/>
        </p:nvSpPr>
        <p:spPr>
          <a:xfrm>
            <a:off x="10123875" y="5676053"/>
            <a:ext cx="1160500" cy="848926"/>
          </a:xfrm>
          <a:prstGeom prst="line">
            <a:avLst/>
          </a:prstGeom>
          <a:ln w="25400">
            <a:solidFill>
              <a:srgbClr val="000000"/>
            </a:solidFill>
          </a:ln>
        </p:spPr>
        <p:txBody>
          <a:bodyPr lIns="45718" tIns="45718" rIns="45718" bIns="45718"/>
          <a:lstStyle/>
          <a:p>
            <a:pPr/>
          </a:p>
        </p:txBody>
      </p:sp>
      <p:sp>
        <p:nvSpPr>
          <p:cNvPr id="506" name="Shape 506"/>
          <p:cNvSpPr/>
          <p:nvPr/>
        </p:nvSpPr>
        <p:spPr>
          <a:xfrm>
            <a:off x="10304498" y="5450275"/>
            <a:ext cx="984393" cy="447041"/>
          </a:xfrm>
          <a:prstGeom prst="line">
            <a:avLst/>
          </a:prstGeom>
          <a:ln w="25400">
            <a:solidFill>
              <a:srgbClr val="000000"/>
            </a:solidFill>
          </a:ln>
        </p:spPr>
        <p:txBody>
          <a:bodyPr lIns="45718" tIns="45718" rIns="45718" bIns="45718"/>
          <a:lstStyle/>
          <a:p>
            <a:pPr/>
          </a:p>
        </p:txBody>
      </p:sp>
      <p:sp>
        <p:nvSpPr>
          <p:cNvPr id="507" name="Shape 507"/>
          <p:cNvSpPr/>
          <p:nvPr/>
        </p:nvSpPr>
        <p:spPr>
          <a:xfrm>
            <a:off x="10462541" y="4994204"/>
            <a:ext cx="830864" cy="270935"/>
          </a:xfrm>
          <a:prstGeom prst="line">
            <a:avLst/>
          </a:prstGeom>
          <a:ln w="25400">
            <a:solidFill>
              <a:srgbClr val="000000"/>
            </a:solidFill>
          </a:ln>
        </p:spPr>
        <p:txBody>
          <a:bodyPr lIns="45718" tIns="45718" rIns="45718" bIns="45718"/>
          <a:lstStyle/>
          <a:p>
            <a:pPr/>
          </a:p>
        </p:txBody>
      </p:sp>
      <p:sp>
        <p:nvSpPr>
          <p:cNvPr id="508" name="Shape 508"/>
          <p:cNvSpPr/>
          <p:nvPr/>
        </p:nvSpPr>
        <p:spPr>
          <a:xfrm flipV="1">
            <a:off x="10119359" y="4569742"/>
            <a:ext cx="1165015" cy="117405"/>
          </a:xfrm>
          <a:prstGeom prst="line">
            <a:avLst/>
          </a:prstGeom>
          <a:ln w="25400">
            <a:solidFill>
              <a:srgbClr val="000000"/>
            </a:solidFill>
          </a:ln>
        </p:spPr>
        <p:txBody>
          <a:bodyPr lIns="45718" tIns="45718" rIns="45718" bIns="45718"/>
          <a:lstStyle/>
          <a:p>
            <a:pPr/>
          </a:p>
        </p:txBody>
      </p:sp>
      <p:sp>
        <p:nvSpPr>
          <p:cNvPr id="509" name="Shape 509"/>
          <p:cNvSpPr/>
          <p:nvPr/>
        </p:nvSpPr>
        <p:spPr>
          <a:xfrm>
            <a:off x="9830364" y="3206044"/>
            <a:ext cx="83540" cy="839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546"/>
                  <a:pt x="10800" y="1219"/>
                </a:cubicBezTo>
                <a:lnTo>
                  <a:pt x="10800" y="9581"/>
                </a:lnTo>
                <a:cubicBezTo>
                  <a:pt x="10800" y="10254"/>
                  <a:pt x="15635" y="10800"/>
                  <a:pt x="21600" y="10800"/>
                </a:cubicBezTo>
                <a:cubicBezTo>
                  <a:pt x="15635" y="10800"/>
                  <a:pt x="10800" y="11346"/>
                  <a:pt x="10800" y="12019"/>
                </a:cubicBezTo>
                <a:lnTo>
                  <a:pt x="10800" y="20381"/>
                </a:lnTo>
                <a:cubicBezTo>
                  <a:pt x="10800" y="21054"/>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510" name="Shape 510"/>
          <p:cNvSpPr/>
          <p:nvPr/>
        </p:nvSpPr>
        <p:spPr>
          <a:xfrm>
            <a:off x="9911643" y="3625989"/>
            <a:ext cx="1377247" cy="4518"/>
          </a:xfrm>
          <a:prstGeom prst="line">
            <a:avLst/>
          </a:prstGeom>
          <a:ln w="25400">
            <a:solidFill>
              <a:srgbClr val="000000"/>
            </a:solidFill>
          </a:ln>
        </p:spPr>
        <p:txBody>
          <a:bodyPr lIns="45718" tIns="45718" rIns="45718" bIns="45718"/>
          <a:lstStyle/>
          <a:p>
            <a:pPr/>
          </a:p>
        </p:txBody>
      </p:sp>
      <p:sp>
        <p:nvSpPr>
          <p:cNvPr id="511" name="Shape 511"/>
          <p:cNvSpPr/>
          <p:nvPr/>
        </p:nvSpPr>
        <p:spPr>
          <a:xfrm flipH="1">
            <a:off x="514772" y="6470791"/>
            <a:ext cx="975362" cy="2"/>
          </a:xfrm>
          <a:prstGeom prst="line">
            <a:avLst/>
          </a:prstGeom>
          <a:ln w="50800">
            <a:solidFill>
              <a:srgbClr val="000000"/>
            </a:solidFill>
          </a:ln>
        </p:spPr>
        <p:txBody>
          <a:bodyPr lIns="45718" tIns="45718" rIns="45718" bIns="45718"/>
          <a:lstStyle/>
          <a:p>
            <a:pPr/>
          </a:p>
        </p:txBody>
      </p:sp>
      <p:sp>
        <p:nvSpPr>
          <p:cNvPr id="512" name="Shape 512"/>
          <p:cNvSpPr/>
          <p:nvPr/>
        </p:nvSpPr>
        <p:spPr>
          <a:xfrm>
            <a:off x="3495039" y="5120640"/>
            <a:ext cx="1399824" cy="474135"/>
          </a:xfrm>
          <a:prstGeom prst="line">
            <a:avLst/>
          </a:prstGeom>
          <a:ln w="25400">
            <a:solidFill>
              <a:srgbClr val="000000"/>
            </a:solidFill>
          </a:ln>
        </p:spPr>
        <p:txBody>
          <a:bodyPr lIns="45718" tIns="45718" rIns="45718" bIns="45718"/>
          <a:lstStyle/>
          <a:p>
            <a:pPr/>
          </a:p>
        </p:txBody>
      </p:sp>
      <p:sp>
        <p:nvSpPr>
          <p:cNvPr id="513" name="Shape 513"/>
          <p:cNvSpPr/>
          <p:nvPr/>
        </p:nvSpPr>
        <p:spPr>
          <a:xfrm>
            <a:off x="4890346" y="5594772"/>
            <a:ext cx="153531" cy="2"/>
          </a:xfrm>
          <a:prstGeom prst="line">
            <a:avLst/>
          </a:prstGeom>
          <a:ln w="25400">
            <a:solidFill>
              <a:srgbClr val="000000"/>
            </a:solidFill>
          </a:ln>
        </p:spPr>
        <p:txBody>
          <a:bodyPr lIns="45718" tIns="45718" rIns="45718" bIns="45718"/>
          <a:lstStyle/>
          <a:p>
            <a:pPr/>
          </a:p>
        </p:txBody>
      </p:sp>
      <p:sp>
        <p:nvSpPr>
          <p:cNvPr id="514" name="Shape 514"/>
          <p:cNvSpPr/>
          <p:nvPr/>
        </p:nvSpPr>
        <p:spPr>
          <a:xfrm>
            <a:off x="3991750" y="4894862"/>
            <a:ext cx="885051" cy="212233"/>
          </a:xfrm>
          <a:prstGeom prst="line">
            <a:avLst/>
          </a:prstGeom>
          <a:ln w="25400">
            <a:solidFill>
              <a:srgbClr val="000000"/>
            </a:solidFill>
          </a:ln>
        </p:spPr>
        <p:txBody>
          <a:bodyPr lIns="45718" tIns="45718" rIns="45718" bIns="45718"/>
          <a:lstStyle/>
          <a:p>
            <a:pPr/>
          </a:p>
        </p:txBody>
      </p:sp>
      <p:sp>
        <p:nvSpPr>
          <p:cNvPr id="515" name="Shape 515"/>
          <p:cNvSpPr/>
          <p:nvPr/>
        </p:nvSpPr>
        <p:spPr>
          <a:xfrm>
            <a:off x="4872283" y="5107092"/>
            <a:ext cx="167077" cy="2"/>
          </a:xfrm>
          <a:prstGeom prst="line">
            <a:avLst/>
          </a:prstGeom>
          <a:ln w="25400">
            <a:solidFill>
              <a:srgbClr val="000000"/>
            </a:solidFill>
          </a:ln>
        </p:spPr>
        <p:txBody>
          <a:bodyPr lIns="45718" tIns="45718" rIns="45718" bIns="45718"/>
          <a:lstStyle/>
          <a:p>
            <a:pPr/>
          </a:p>
        </p:txBody>
      </p:sp>
      <p:sp>
        <p:nvSpPr>
          <p:cNvPr id="516" name="Shape 516"/>
          <p:cNvSpPr/>
          <p:nvPr/>
        </p:nvSpPr>
        <p:spPr>
          <a:xfrm>
            <a:off x="4131733" y="4641991"/>
            <a:ext cx="907627" cy="2"/>
          </a:xfrm>
          <a:prstGeom prst="line">
            <a:avLst/>
          </a:prstGeom>
          <a:ln w="25400">
            <a:solidFill>
              <a:srgbClr val="000000"/>
            </a:solidFill>
          </a:ln>
        </p:spPr>
        <p:txBody>
          <a:bodyPr lIns="45718" tIns="45718" rIns="45718" bIns="45718"/>
          <a:lstStyle/>
          <a:p>
            <a:pPr/>
          </a:p>
        </p:txBody>
      </p:sp>
      <p:sp>
        <p:nvSpPr>
          <p:cNvPr id="517" name="Shape 517"/>
          <p:cNvSpPr/>
          <p:nvPr/>
        </p:nvSpPr>
        <p:spPr>
          <a:xfrm>
            <a:off x="4199466" y="4086576"/>
            <a:ext cx="839895" cy="2"/>
          </a:xfrm>
          <a:prstGeom prst="line">
            <a:avLst/>
          </a:prstGeom>
          <a:ln w="25400">
            <a:solidFill>
              <a:srgbClr val="000000"/>
            </a:solidFill>
          </a:ln>
        </p:spPr>
        <p:txBody>
          <a:bodyPr lIns="45718" tIns="45718" rIns="45718" bIns="45718"/>
          <a:lstStyle/>
          <a:p>
            <a:pPr/>
          </a:p>
        </p:txBody>
      </p:sp>
      <p:sp>
        <p:nvSpPr>
          <p:cNvPr id="518" name="Shape 518"/>
          <p:cNvSpPr/>
          <p:nvPr/>
        </p:nvSpPr>
        <p:spPr>
          <a:xfrm>
            <a:off x="3851767" y="3504070"/>
            <a:ext cx="1187593" cy="2"/>
          </a:xfrm>
          <a:prstGeom prst="line">
            <a:avLst/>
          </a:prstGeom>
          <a:ln w="25400">
            <a:solidFill>
              <a:srgbClr val="000000"/>
            </a:solidFill>
          </a:ln>
        </p:spPr>
        <p:txBody>
          <a:bodyPr lIns="45718" tIns="45718" rIns="45718" bIns="45718"/>
          <a:lstStyle/>
          <a:p>
            <a:pPr/>
          </a:p>
        </p:txBody>
      </p:sp>
      <p:sp>
        <p:nvSpPr>
          <p:cNvPr id="519" name="Shape 519"/>
          <p:cNvSpPr/>
          <p:nvPr/>
        </p:nvSpPr>
        <p:spPr>
          <a:xfrm>
            <a:off x="3775004" y="2492586"/>
            <a:ext cx="83540" cy="943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546"/>
                  <a:pt x="10800" y="1219"/>
                </a:cubicBezTo>
                <a:lnTo>
                  <a:pt x="10800" y="9994"/>
                </a:lnTo>
                <a:cubicBezTo>
                  <a:pt x="10800" y="10667"/>
                  <a:pt x="15635" y="11213"/>
                  <a:pt x="21600" y="11213"/>
                </a:cubicBezTo>
                <a:cubicBezTo>
                  <a:pt x="15635" y="11213"/>
                  <a:pt x="10800" y="11759"/>
                  <a:pt x="10800" y="12432"/>
                </a:cubicBezTo>
                <a:lnTo>
                  <a:pt x="10800" y="20381"/>
                </a:lnTo>
                <a:cubicBezTo>
                  <a:pt x="10800" y="21054"/>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520" name="Shape 520"/>
          <p:cNvSpPr/>
          <p:nvPr/>
        </p:nvSpPr>
        <p:spPr>
          <a:xfrm>
            <a:off x="3833705" y="2980265"/>
            <a:ext cx="1214687" cy="2"/>
          </a:xfrm>
          <a:prstGeom prst="line">
            <a:avLst/>
          </a:prstGeom>
          <a:ln w="25400">
            <a:solidFill>
              <a:srgbClr val="000000"/>
            </a:solidFill>
          </a:ln>
        </p:spPr>
        <p:txBody>
          <a:bodyPr lIns="45718" tIns="45718" rIns="45718" bIns="45718"/>
          <a:lstStyle/>
          <a:p>
            <a:pPr/>
          </a:p>
        </p:txBody>
      </p:sp>
      <p:pic>
        <p:nvPicPr>
          <p:cNvPr id="521" name="image21.jpeg"/>
          <p:cNvPicPr>
            <a:picLocks noChangeAspect="1"/>
          </p:cNvPicPr>
          <p:nvPr/>
        </p:nvPicPr>
        <p:blipFill>
          <a:blip r:embed="rId4">
            <a:extLst/>
          </a:blip>
          <a:srcRect l="38069" t="59709" r="60482" b="36981"/>
          <a:stretch>
            <a:fillRect/>
          </a:stretch>
        </p:blipFill>
        <p:spPr>
          <a:xfrm>
            <a:off x="5061937" y="5475111"/>
            <a:ext cx="176109" cy="205459"/>
          </a:xfrm>
          <a:prstGeom prst="rect">
            <a:avLst/>
          </a:prstGeom>
          <a:ln w="12700">
            <a:miter lim="400000"/>
          </a:ln>
        </p:spPr>
      </p:pic>
      <p:pic>
        <p:nvPicPr>
          <p:cNvPr id="522" name="image21.jpeg"/>
          <p:cNvPicPr>
            <a:picLocks noChangeAspect="1"/>
          </p:cNvPicPr>
          <p:nvPr/>
        </p:nvPicPr>
        <p:blipFill>
          <a:blip r:embed="rId4">
            <a:extLst/>
          </a:blip>
          <a:srcRect l="38069" t="52072" r="60482" b="44835"/>
          <a:stretch>
            <a:fillRect/>
          </a:stretch>
        </p:blipFill>
        <p:spPr>
          <a:xfrm>
            <a:off x="5061937" y="5000976"/>
            <a:ext cx="176109" cy="191913"/>
          </a:xfrm>
          <a:prstGeom prst="rect">
            <a:avLst/>
          </a:prstGeom>
          <a:ln w="12700">
            <a:miter lim="400000"/>
          </a:ln>
        </p:spPr>
      </p:pic>
      <p:pic>
        <p:nvPicPr>
          <p:cNvPr id="523" name="image21.jpeg"/>
          <p:cNvPicPr>
            <a:picLocks noChangeAspect="1"/>
          </p:cNvPicPr>
          <p:nvPr/>
        </p:nvPicPr>
        <p:blipFill>
          <a:blip r:embed="rId4">
            <a:extLst/>
          </a:blip>
          <a:srcRect l="38069" t="44508" r="60482" b="52435"/>
          <a:stretch>
            <a:fillRect/>
          </a:stretch>
        </p:blipFill>
        <p:spPr>
          <a:xfrm>
            <a:off x="5061937" y="4531359"/>
            <a:ext cx="176109" cy="189655"/>
          </a:xfrm>
          <a:prstGeom prst="rect">
            <a:avLst/>
          </a:prstGeom>
          <a:ln w="12700">
            <a:miter lim="400000"/>
          </a:ln>
        </p:spPr>
      </p:pic>
      <p:pic>
        <p:nvPicPr>
          <p:cNvPr id="524" name="image21.jpeg"/>
          <p:cNvPicPr>
            <a:picLocks noChangeAspect="1"/>
          </p:cNvPicPr>
          <p:nvPr/>
        </p:nvPicPr>
        <p:blipFill>
          <a:blip r:embed="rId4">
            <a:extLst/>
          </a:blip>
          <a:srcRect l="38069" t="35781" r="60482" b="61162"/>
          <a:stretch>
            <a:fillRect/>
          </a:stretch>
        </p:blipFill>
        <p:spPr>
          <a:xfrm>
            <a:off x="5061937" y="3989492"/>
            <a:ext cx="176109" cy="189655"/>
          </a:xfrm>
          <a:prstGeom prst="rect">
            <a:avLst/>
          </a:prstGeom>
          <a:ln w="12700">
            <a:miter lim="400000"/>
          </a:ln>
        </p:spPr>
      </p:pic>
      <p:pic>
        <p:nvPicPr>
          <p:cNvPr id="525" name="image21.jpeg"/>
          <p:cNvPicPr>
            <a:picLocks noChangeAspect="1"/>
          </p:cNvPicPr>
          <p:nvPr/>
        </p:nvPicPr>
        <p:blipFill>
          <a:blip r:embed="rId4">
            <a:extLst/>
          </a:blip>
          <a:srcRect l="38069" t="26254" r="60482" b="70545"/>
          <a:stretch>
            <a:fillRect/>
          </a:stretch>
        </p:blipFill>
        <p:spPr>
          <a:xfrm>
            <a:off x="5061937" y="3397954"/>
            <a:ext cx="176109" cy="198686"/>
          </a:xfrm>
          <a:prstGeom prst="rect">
            <a:avLst/>
          </a:prstGeom>
          <a:ln w="12700">
            <a:miter lim="400000"/>
          </a:ln>
        </p:spPr>
      </p:pic>
      <p:pic>
        <p:nvPicPr>
          <p:cNvPr id="526" name="image21.jpeg"/>
          <p:cNvPicPr>
            <a:picLocks noChangeAspect="1"/>
          </p:cNvPicPr>
          <p:nvPr/>
        </p:nvPicPr>
        <p:blipFill>
          <a:blip r:embed="rId4">
            <a:extLst/>
          </a:blip>
          <a:srcRect l="38069" t="18145" r="60482" b="78982"/>
          <a:stretch>
            <a:fillRect/>
          </a:stretch>
        </p:blipFill>
        <p:spPr>
          <a:xfrm>
            <a:off x="5061937" y="2894470"/>
            <a:ext cx="176109" cy="178366"/>
          </a:xfrm>
          <a:prstGeom prst="rect">
            <a:avLst/>
          </a:prstGeom>
          <a:ln w="12700">
            <a:miter lim="400000"/>
          </a:ln>
        </p:spPr>
      </p:pic>
      <p:pic>
        <p:nvPicPr>
          <p:cNvPr id="527" name="image21.jpeg"/>
          <p:cNvPicPr>
            <a:picLocks noChangeAspect="1"/>
          </p:cNvPicPr>
          <p:nvPr/>
        </p:nvPicPr>
        <p:blipFill>
          <a:blip r:embed="rId4">
            <a:extLst/>
          </a:blip>
          <a:srcRect l="89414" t="82836" r="9135" b="14362"/>
          <a:stretch>
            <a:fillRect/>
          </a:stretch>
        </p:blipFill>
        <p:spPr>
          <a:xfrm>
            <a:off x="11311466" y="6899768"/>
            <a:ext cx="176108" cy="173851"/>
          </a:xfrm>
          <a:prstGeom prst="rect">
            <a:avLst/>
          </a:prstGeom>
          <a:ln w="12700">
            <a:miter lim="400000"/>
          </a:ln>
        </p:spPr>
      </p:pic>
      <p:pic>
        <p:nvPicPr>
          <p:cNvPr id="528" name="image21.jpeg"/>
          <p:cNvPicPr>
            <a:picLocks noChangeAspect="1"/>
          </p:cNvPicPr>
          <p:nvPr/>
        </p:nvPicPr>
        <p:blipFill>
          <a:blip r:embed="rId4">
            <a:extLst/>
          </a:blip>
          <a:srcRect l="89414" t="75091" r="9135" b="22034"/>
          <a:stretch>
            <a:fillRect/>
          </a:stretch>
        </p:blipFill>
        <p:spPr>
          <a:xfrm>
            <a:off x="11311466" y="6418860"/>
            <a:ext cx="176108" cy="178367"/>
          </a:xfrm>
          <a:prstGeom prst="rect">
            <a:avLst/>
          </a:prstGeom>
          <a:ln w="12700">
            <a:miter lim="400000"/>
          </a:ln>
        </p:spPr>
      </p:pic>
      <p:pic>
        <p:nvPicPr>
          <p:cNvPr id="529" name="image21.jpeg"/>
          <p:cNvPicPr>
            <a:picLocks noChangeAspect="1"/>
          </p:cNvPicPr>
          <p:nvPr/>
        </p:nvPicPr>
        <p:blipFill>
          <a:blip r:embed="rId4">
            <a:extLst/>
          </a:blip>
          <a:srcRect l="89414" t="64872" r="9135" b="32108"/>
          <a:stretch>
            <a:fillRect/>
          </a:stretch>
        </p:blipFill>
        <p:spPr>
          <a:xfrm>
            <a:off x="11311466" y="5784425"/>
            <a:ext cx="176108" cy="187398"/>
          </a:xfrm>
          <a:prstGeom prst="rect">
            <a:avLst/>
          </a:prstGeom>
          <a:ln w="12700">
            <a:miter lim="400000"/>
          </a:ln>
        </p:spPr>
      </p:pic>
      <p:pic>
        <p:nvPicPr>
          <p:cNvPr id="530" name="image21.jpeg"/>
          <p:cNvPicPr>
            <a:picLocks noChangeAspect="1"/>
          </p:cNvPicPr>
          <p:nvPr/>
        </p:nvPicPr>
        <p:blipFill>
          <a:blip r:embed="rId4">
            <a:extLst/>
          </a:blip>
          <a:srcRect l="89414" t="54727" r="9135" b="42399"/>
          <a:stretch>
            <a:fillRect/>
          </a:stretch>
        </p:blipFill>
        <p:spPr>
          <a:xfrm>
            <a:off x="11311466" y="5154505"/>
            <a:ext cx="176108" cy="178367"/>
          </a:xfrm>
          <a:prstGeom prst="rect">
            <a:avLst/>
          </a:prstGeom>
          <a:ln w="12700">
            <a:miter lim="400000"/>
          </a:ln>
        </p:spPr>
      </p:pic>
      <p:pic>
        <p:nvPicPr>
          <p:cNvPr id="531" name="image21.jpeg"/>
          <p:cNvPicPr>
            <a:picLocks noChangeAspect="1"/>
          </p:cNvPicPr>
          <p:nvPr/>
        </p:nvPicPr>
        <p:blipFill>
          <a:blip r:embed="rId4">
            <a:extLst/>
          </a:blip>
          <a:srcRect l="89414" t="43563" r="9135" b="53636"/>
          <a:stretch>
            <a:fillRect/>
          </a:stretch>
        </p:blipFill>
        <p:spPr>
          <a:xfrm>
            <a:off x="11311466" y="4461367"/>
            <a:ext cx="176108" cy="173851"/>
          </a:xfrm>
          <a:prstGeom prst="rect">
            <a:avLst/>
          </a:prstGeom>
          <a:ln w="12700">
            <a:miter lim="400000"/>
          </a:ln>
        </p:spPr>
      </p:pic>
      <p:pic>
        <p:nvPicPr>
          <p:cNvPr id="532" name="image21.jpeg"/>
          <p:cNvPicPr>
            <a:picLocks noChangeAspect="1"/>
          </p:cNvPicPr>
          <p:nvPr/>
        </p:nvPicPr>
        <p:blipFill>
          <a:blip r:embed="rId4">
            <a:extLst/>
          </a:blip>
          <a:srcRect l="89414" t="28436" r="9135" b="68545"/>
          <a:stretch>
            <a:fillRect/>
          </a:stretch>
        </p:blipFill>
        <p:spPr>
          <a:xfrm>
            <a:off x="11311466" y="3522133"/>
            <a:ext cx="176108" cy="187397"/>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External Fertilization</a:t>
            </a:r>
          </a:p>
        </p:txBody>
      </p:sp>
      <p:sp>
        <p:nvSpPr>
          <p:cNvPr id="537" name="Shape 537"/>
          <p:cNvSpPr/>
          <p:nvPr>
            <p:ph type="body" idx="4294967295"/>
          </p:nvPr>
        </p:nvSpPr>
        <p:spPr>
          <a:xfrm>
            <a:off x="205457" y="1837830"/>
            <a:ext cx="12546473" cy="7608714"/>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Most animals that rely on external fertilization live in aquatic environments and tend to produce large numbers of gametes</a:t>
            </a:r>
            <a:endParaRPr sz="3400"/>
          </a:p>
          <a:p>
            <a:pPr lvl="1" marL="824483" indent="-379983" defTabSz="1300480">
              <a:spcBef>
                <a:spcPts val="800"/>
              </a:spcBef>
              <a:buClr>
                <a:srgbClr val="9D002D"/>
              </a:buClr>
              <a:buSzPct val="100000"/>
              <a:buChar char="–"/>
              <a:defRPr sz="3400">
                <a:latin typeface="Arial"/>
                <a:ea typeface="Arial"/>
                <a:cs typeface="Arial"/>
                <a:sym typeface="Arial"/>
              </a:defRPr>
            </a:pPr>
            <a:r>
              <a:t>Gametogenesis occurs in response to environmental cues such as lengthening days and warmer water temperatures, which indicate a favorable season for breeding </a:t>
            </a:r>
          </a:p>
          <a:p>
            <a:pPr lvl="1" marL="824483" indent="-379983" defTabSz="1300480">
              <a:spcBef>
                <a:spcPts val="800"/>
              </a:spcBef>
              <a:buClr>
                <a:srgbClr val="9D002D"/>
              </a:buClr>
              <a:buSzPct val="100000"/>
              <a:buChar char="–"/>
              <a:defRPr sz="3400">
                <a:latin typeface="Arial"/>
                <a:ea typeface="Arial"/>
                <a:cs typeface="Arial"/>
                <a:sym typeface="Arial"/>
              </a:defRPr>
            </a:pPr>
            <a:r>
              <a:t>Gametes are released in response to specific cues from individuals of the same species</a:t>
            </a:r>
            <a:endParaRPr sz="30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indicates that chemical messengers called </a:t>
            </a:r>
            <a:r>
              <a:rPr b="1"/>
              <a:t>pheromones</a:t>
            </a:r>
            <a:r>
              <a:t> might be involved in coordination of the release of the gametes</a:t>
            </a:r>
          </a:p>
        </p:txBody>
      </p:sp>
      <p:sp>
        <p:nvSpPr>
          <p:cNvPr id="538" name="Shape 53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Internal Fertilization</a:t>
            </a:r>
          </a:p>
        </p:txBody>
      </p:sp>
      <p:sp>
        <p:nvSpPr>
          <p:cNvPr id="541" name="Shape 54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Internal fertilization occurs in the vast majority of terrestrial animals and in a significant number of aquatic animals</a:t>
            </a:r>
          </a:p>
          <a:p>
            <a:pPr marL="379184" indent="-379184" defTabSz="1300480">
              <a:spcBef>
                <a:spcPts val="900"/>
              </a:spcBef>
              <a:buClr>
                <a:srgbClr val="9D002D"/>
              </a:buClr>
              <a:buSzPct val="100000"/>
              <a:buFont typeface="Wingdings"/>
              <a:buChar char="▪"/>
              <a:tabLst>
                <a:tab pos="1155700" algn="l"/>
              </a:tabLst>
              <a:defRPr sz="3800">
                <a:latin typeface="Arial"/>
                <a:ea typeface="Arial"/>
                <a:cs typeface="Arial"/>
                <a:sym typeface="Arial"/>
              </a:defRPr>
            </a:pPr>
            <a:r>
              <a:t>Internal fertilization occurs in one of two ways:</a:t>
            </a:r>
          </a:p>
          <a:p>
            <a:pPr lvl="1" marL="831360" indent="-386860" defTabSz="1300480">
              <a:spcBef>
                <a:spcPts val="800"/>
              </a:spcBef>
              <a:buClr>
                <a:srgbClr val="000000"/>
              </a:buClr>
              <a:buSzPct val="100000"/>
              <a:buAutoNum type="arabicPeriod" startAt="1"/>
              <a:tabLst>
                <a:tab pos="1155700" algn="l"/>
              </a:tabLst>
              <a:defRPr>
                <a:latin typeface="Arial"/>
                <a:ea typeface="Arial"/>
                <a:cs typeface="Arial"/>
                <a:sym typeface="Arial"/>
              </a:defRPr>
            </a:pPr>
            <a:r>
              <a:t> </a:t>
            </a:r>
            <a:r>
              <a:rPr b="1"/>
              <a:t>Copulation</a:t>
            </a:r>
            <a:r>
              <a:t>—males deposit sperm directly into the 		female reproductive tract with the aid of a copulatory 	organ called the </a:t>
            </a:r>
            <a:r>
              <a:rPr b="1"/>
              <a:t>penis</a:t>
            </a:r>
            <a:r>
              <a:t> </a:t>
            </a:r>
          </a:p>
          <a:p>
            <a:pPr lvl="1" marL="831360" indent="-386860" defTabSz="1300480">
              <a:spcBef>
                <a:spcPts val="800"/>
              </a:spcBef>
              <a:buClr>
                <a:srgbClr val="000000"/>
              </a:buClr>
              <a:buSzPct val="100000"/>
              <a:buAutoNum type="arabicPeriod" startAt="1"/>
              <a:tabLst>
                <a:tab pos="1155700" algn="l"/>
              </a:tabLst>
              <a:defRPr>
                <a:latin typeface="Arial"/>
                <a:ea typeface="Arial"/>
                <a:cs typeface="Arial"/>
                <a:sym typeface="Arial"/>
              </a:defRPr>
            </a:pPr>
            <a:r>
              <a:t> Males may also package their sperm into a 			</a:t>
            </a:r>
            <a:r>
              <a:rPr b="1"/>
              <a:t>spermatophore</a:t>
            </a:r>
            <a:r>
              <a:t>, which is then placed into the 		female’s reproductive tract by the male or female</a:t>
            </a:r>
          </a:p>
        </p:txBody>
      </p:sp>
      <p:sp>
        <p:nvSpPr>
          <p:cNvPr id="542" name="Shape 54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p:nvPr>
        </p:nvSpPr>
        <p:spPr>
          <a:prstGeom prst="rect">
            <a:avLst/>
          </a:prstGeom>
        </p:spPr>
        <p:txBody>
          <a:bodyPr/>
          <a:lstStyle/>
          <a:p>
            <a:pPr/>
            <a:r>
              <a:t>Why difference based on environment?</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6" name="Shape 54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Salamander—A Case Study</a:t>
            </a:r>
          </a:p>
        </p:txBody>
      </p:sp>
      <p:sp>
        <p:nvSpPr>
          <p:cNvPr id="547" name="Shape 54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salamanders, the male deposits the spermatophore on the ground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female picks up the spermatophore with the </a:t>
            </a:r>
            <a:r>
              <a:rPr b="1"/>
              <a:t>cloaca</a:t>
            </a:r>
            <a:endParaRPr b="1"/>
          </a:p>
          <a:p>
            <a:pPr lvl="1" marL="831360" indent="-386860" defTabSz="1300480">
              <a:spcBef>
                <a:spcPts val="800"/>
              </a:spcBef>
              <a:buClr>
                <a:srgbClr val="9D002D"/>
              </a:buClr>
              <a:buSzPct val="100000"/>
              <a:buChar char="–"/>
              <a:defRPr>
                <a:latin typeface="Arial"/>
                <a:ea typeface="Arial"/>
                <a:cs typeface="Arial"/>
                <a:sym typeface="Arial"/>
              </a:defRPr>
            </a:pPr>
            <a:r>
              <a:t>The cloaca is a chamber that opens to the outside</a:t>
            </a:r>
          </a:p>
          <a:p>
            <a:pPr lvl="1" marL="831360" indent="-386860" defTabSz="1300480">
              <a:spcBef>
                <a:spcPts val="800"/>
              </a:spcBef>
              <a:buClr>
                <a:srgbClr val="9D002D"/>
              </a:buClr>
              <a:buSzPct val="100000"/>
              <a:buChar char="–"/>
              <a:defRPr>
                <a:latin typeface="Arial"/>
                <a:ea typeface="Arial"/>
                <a:cs typeface="Arial"/>
                <a:sym typeface="Arial"/>
              </a:defRPr>
            </a:pPr>
            <a:r>
              <a:t>Both urinary and reproductive systems empty products into the cloaca</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result in the salamander case is that there is internal fertilization without contacting the male</a:t>
            </a:r>
          </a:p>
        </p:txBody>
      </p:sp>
      <p:sp>
        <p:nvSpPr>
          <p:cNvPr id="548" name="Shape 54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0" name="Shape 55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Sperm Competition?</a:t>
            </a:r>
          </a:p>
        </p:txBody>
      </p:sp>
      <p:sp>
        <p:nvSpPr>
          <p:cNvPr id="551" name="Shape 551"/>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b="1" sz="3800">
                <a:latin typeface="Arial"/>
                <a:ea typeface="Arial"/>
                <a:cs typeface="Arial"/>
                <a:sym typeface="Arial"/>
              </a:defRPr>
            </a:pPr>
            <a:r>
              <a:t>Sperm competition</a:t>
            </a:r>
            <a:r>
              <a:rPr b="0"/>
              <a:t> is competition between sperm from different males to fertilize the eggs of the same female</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experiments on dung flies, Geoff Parker determined that when two males mated with a single female, whichever male was last to copulate fathered an average of 85% of the offspring produced</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Follow-up research has confirmed that </a:t>
            </a:r>
            <a:r>
              <a:rPr b="1"/>
              <a:t>second-male advantage</a:t>
            </a:r>
            <a:r>
              <a:t> is widespread, although not universal, in insects and some other animal groups</a:t>
            </a:r>
          </a:p>
        </p:txBody>
      </p:sp>
      <p:sp>
        <p:nvSpPr>
          <p:cNvPr id="552" name="Shape 55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4" name="Shape 554"/>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Sperm Competition and Second-Male Advantage</a:t>
            </a:r>
          </a:p>
        </p:txBody>
      </p:sp>
      <p:sp>
        <p:nvSpPr>
          <p:cNvPr id="555" name="Shape 555"/>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Experiments consisting of a series of fruit fly matings between one female and two males indicated that the second male’s sperm physically dislodged and replaced the first male’s gametes from the female sperm storage area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researchers also showed that the fluid that accompanies sperm during fertilization is able to displace stored sperm from competing males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These two mechanisms resulted in the second male’s sperm fertilizing most of the eggs laid</a:t>
            </a:r>
          </a:p>
        </p:txBody>
      </p:sp>
      <p:sp>
        <p:nvSpPr>
          <p:cNvPr id="556" name="Shape 55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58" name="image22.jpeg"/>
          <p:cNvPicPr>
            <a:picLocks noChangeAspect="1"/>
          </p:cNvPicPr>
          <p:nvPr/>
        </p:nvPicPr>
        <p:blipFill>
          <a:blip r:embed="rId3">
            <a:extLst/>
          </a:blip>
          <a:srcRect l="0" t="0" r="0" b="2459"/>
          <a:stretch>
            <a:fillRect/>
          </a:stretch>
        </p:blipFill>
        <p:spPr>
          <a:xfrm>
            <a:off x="3982718" y="194167"/>
            <a:ext cx="5037106" cy="9134972"/>
          </a:xfrm>
          <a:prstGeom prst="rect">
            <a:avLst/>
          </a:prstGeom>
          <a:ln w="12700">
            <a:miter lim="400000"/>
          </a:ln>
        </p:spPr>
      </p:pic>
      <p:sp>
        <p:nvSpPr>
          <p:cNvPr id="559" name="Shape 559"/>
          <p:cNvSpPr/>
          <p:nvPr>
            <p:ph type="title" idx="4294967295"/>
          </p:nvPr>
        </p:nvSpPr>
        <p:spPr>
          <a:xfrm>
            <a:off x="27092" y="-2"/>
            <a:ext cx="5048394"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50.7</a:t>
            </a:r>
          </a:p>
        </p:txBody>
      </p:sp>
      <p:grpSp>
        <p:nvGrpSpPr>
          <p:cNvPr id="562" name="Group 562"/>
          <p:cNvGrpSpPr/>
          <p:nvPr/>
        </p:nvGrpSpPr>
        <p:grpSpPr>
          <a:xfrm>
            <a:off x="4127217" y="1169528"/>
            <a:ext cx="4559303" cy="319422"/>
            <a:chOff x="0" y="0"/>
            <a:chExt cx="4559302" cy="319421"/>
          </a:xfrm>
        </p:grpSpPr>
        <p:sp>
          <p:nvSpPr>
            <p:cNvPr id="560" name="Shape 560"/>
            <p:cNvSpPr/>
            <p:nvPr/>
          </p:nvSpPr>
          <p:spPr>
            <a:xfrm>
              <a:off x="1029546" y="-1"/>
              <a:ext cx="3529757" cy="147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100">
                  <a:latin typeface="Arial"/>
                  <a:ea typeface="Arial"/>
                  <a:cs typeface="Arial"/>
                  <a:sym typeface="Arial"/>
                </a:defRPr>
              </a:lvl1pPr>
            </a:lstStyle>
            <a:p>
              <a:pPr/>
              <a:r>
                <a:t>In sperm-storage areas, sperm from the second male</a:t>
              </a:r>
            </a:p>
          </p:txBody>
        </p:sp>
        <p:sp>
          <p:nvSpPr>
            <p:cNvPr id="561" name="Shape 561"/>
            <p:cNvSpPr/>
            <p:nvPr/>
          </p:nvSpPr>
          <p:spPr>
            <a:xfrm>
              <a:off x="-1" y="171592"/>
              <a:ext cx="2403973" cy="14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100">
                  <a:latin typeface="Arial"/>
                  <a:ea typeface="Arial"/>
                  <a:cs typeface="Arial"/>
                  <a:sym typeface="Arial"/>
                </a:defRPr>
              </a:lvl1pPr>
            </a:lstStyle>
            <a:p>
              <a:pPr/>
              <a:r>
                <a:t>displaces sperm from the first male.</a:t>
              </a:r>
            </a:p>
          </p:txBody>
        </p:sp>
      </p:grpSp>
      <p:grpSp>
        <p:nvGrpSpPr>
          <p:cNvPr id="565" name="Group 565"/>
          <p:cNvGrpSpPr/>
          <p:nvPr/>
        </p:nvGrpSpPr>
        <p:grpSpPr>
          <a:xfrm>
            <a:off x="4136248" y="627661"/>
            <a:ext cx="4612613" cy="414132"/>
            <a:chOff x="0" y="0"/>
            <a:chExt cx="4612612" cy="414130"/>
          </a:xfrm>
        </p:grpSpPr>
        <p:sp>
          <p:nvSpPr>
            <p:cNvPr id="563" name="Shape 563"/>
            <p:cNvSpPr/>
            <p:nvPr/>
          </p:nvSpPr>
          <p:spPr>
            <a:xfrm>
              <a:off x="1201137" y="-1"/>
              <a:ext cx="3411476" cy="197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400">
                  <a:solidFill>
                    <a:srgbClr val="FFFFFF"/>
                  </a:solidFill>
                  <a:latin typeface="Arial"/>
                  <a:ea typeface="Arial"/>
                  <a:cs typeface="Arial"/>
                  <a:sym typeface="Arial"/>
                </a:defRPr>
              </a:lvl1pPr>
            </a:lstStyle>
            <a:p>
              <a:pPr/>
              <a:r>
                <a:t>How does the “second-male advantage”</a:t>
              </a:r>
            </a:p>
          </p:txBody>
        </p:sp>
        <p:sp>
          <p:nvSpPr>
            <p:cNvPr id="564" name="Shape 564"/>
            <p:cNvSpPr/>
            <p:nvPr/>
          </p:nvSpPr>
          <p:spPr>
            <a:xfrm>
              <a:off x="0" y="216747"/>
              <a:ext cx="2452849"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400">
                  <a:solidFill>
                    <a:srgbClr val="FFFFFF"/>
                  </a:solidFill>
                  <a:latin typeface="Arial"/>
                  <a:ea typeface="Arial"/>
                  <a:cs typeface="Arial"/>
                  <a:sym typeface="Arial"/>
                </a:defRPr>
              </a:lvl1pPr>
            </a:lstStyle>
            <a:p>
              <a:pPr/>
              <a:r>
                <a:t>occur in sperm competition?</a:t>
              </a:r>
            </a:p>
          </p:txBody>
        </p:sp>
      </p:grpSp>
      <p:grpSp>
        <p:nvGrpSpPr>
          <p:cNvPr id="568" name="Group 568"/>
          <p:cNvGrpSpPr/>
          <p:nvPr/>
        </p:nvGrpSpPr>
        <p:grpSpPr>
          <a:xfrm>
            <a:off x="4136247" y="1575928"/>
            <a:ext cx="4112729" cy="301359"/>
            <a:chOff x="0" y="0"/>
            <a:chExt cx="4112727" cy="301358"/>
          </a:xfrm>
        </p:grpSpPr>
        <p:sp>
          <p:nvSpPr>
            <p:cNvPr id="566" name="Shape 566"/>
            <p:cNvSpPr/>
            <p:nvPr/>
          </p:nvSpPr>
          <p:spPr>
            <a:xfrm>
              <a:off x="1444977" y="-1"/>
              <a:ext cx="2667751" cy="147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100">
                  <a:latin typeface="Arial"/>
                  <a:ea typeface="Arial"/>
                  <a:cs typeface="Arial"/>
                  <a:sym typeface="Arial"/>
                </a:defRPr>
              </a:lvl1pPr>
            </a:lstStyle>
            <a:p>
              <a:pPr/>
              <a:r>
                <a:t>The mechanism does not involve sperm</a:t>
              </a:r>
            </a:p>
          </p:txBody>
        </p:sp>
        <p:sp>
          <p:nvSpPr>
            <p:cNvPr id="567" name="Shape 567"/>
            <p:cNvSpPr/>
            <p:nvPr/>
          </p:nvSpPr>
          <p:spPr>
            <a:xfrm>
              <a:off x="-1" y="153529"/>
              <a:ext cx="2706838" cy="14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1100">
                  <a:latin typeface="Arial"/>
                  <a:ea typeface="Arial"/>
                  <a:cs typeface="Arial"/>
                  <a:sym typeface="Arial"/>
                </a:defRPr>
              </a:lvl1pPr>
            </a:lstStyle>
            <a:p>
              <a:pPr/>
              <a:r>
                <a:t>displacement from sperm-storage areas.</a:t>
              </a:r>
            </a:p>
          </p:txBody>
        </p:sp>
      </p:grpSp>
      <p:sp>
        <p:nvSpPr>
          <p:cNvPr id="569" name="Shape 569"/>
          <p:cNvSpPr/>
          <p:nvPr/>
        </p:nvSpPr>
        <p:spPr>
          <a:xfrm>
            <a:off x="6881706" y="2262292"/>
            <a:ext cx="1596604"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1.</a:t>
            </a:r>
            <a:r>
              <a:rPr b="1">
                <a:latin typeface="Arial"/>
                <a:ea typeface="Arial"/>
                <a:cs typeface="Arial"/>
                <a:sym typeface="Arial"/>
              </a:rPr>
              <a:t> Introduce gene into</a:t>
            </a:r>
            <a:endParaRPr b="1">
              <a:latin typeface="Arial"/>
              <a:ea typeface="Arial"/>
              <a:cs typeface="Arial"/>
              <a:sym typeface="Arial"/>
            </a:endParaRPr>
          </a:p>
          <a:p>
            <a:pPr algn="l" defTabSz="1300480">
              <a:defRPr b="1" sz="1100">
                <a:latin typeface="Arial"/>
                <a:ea typeface="Arial"/>
                <a:cs typeface="Arial"/>
                <a:sym typeface="Arial"/>
              </a:defRPr>
            </a:pPr>
            <a:r>
              <a:t>male flies to make their</a:t>
            </a:r>
          </a:p>
          <a:p>
            <a:pPr algn="l" defTabSz="1300480">
              <a:defRPr b="1" sz="1100">
                <a:latin typeface="Arial"/>
                <a:ea typeface="Arial"/>
                <a:cs typeface="Arial"/>
                <a:sym typeface="Arial"/>
              </a:defRPr>
            </a:pPr>
            <a:r>
              <a:t>sperm green.</a:t>
            </a:r>
          </a:p>
        </p:txBody>
      </p:sp>
      <p:sp>
        <p:nvSpPr>
          <p:cNvPr id="570" name="Shape 570"/>
          <p:cNvSpPr/>
          <p:nvPr/>
        </p:nvSpPr>
        <p:spPr>
          <a:xfrm>
            <a:off x="6872675" y="3589866"/>
            <a:ext cx="1713112"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100">
                <a:latin typeface="Arial Black"/>
                <a:ea typeface="Arial Black"/>
                <a:cs typeface="Arial Black"/>
                <a:sym typeface="Arial Black"/>
              </a:defRPr>
            </a:pPr>
            <a:r>
              <a:t>2.</a:t>
            </a:r>
            <a:r>
              <a:rPr b="1">
                <a:latin typeface="Arial"/>
                <a:ea typeface="Arial"/>
                <a:cs typeface="Arial"/>
                <a:sym typeface="Arial"/>
              </a:rPr>
              <a:t> Allow flies to mate;</a:t>
            </a:r>
            <a:endParaRPr b="1">
              <a:latin typeface="Arial"/>
              <a:ea typeface="Arial"/>
              <a:cs typeface="Arial"/>
              <a:sym typeface="Arial"/>
            </a:endParaRPr>
          </a:p>
          <a:p>
            <a:pPr algn="l" defTabSz="1300480">
              <a:defRPr b="1" sz="1100">
                <a:latin typeface="Arial"/>
                <a:ea typeface="Arial"/>
                <a:cs typeface="Arial"/>
                <a:sym typeface="Arial"/>
              </a:defRPr>
            </a:pPr>
            <a:r>
              <a:t>afterward observe sperm</a:t>
            </a:r>
          </a:p>
          <a:p>
            <a:pPr algn="l" defTabSz="1300480">
              <a:defRPr b="1" sz="1100">
                <a:latin typeface="Arial"/>
                <a:ea typeface="Arial"/>
                <a:cs typeface="Arial"/>
                <a:sym typeface="Arial"/>
              </a:defRPr>
            </a:pPr>
            <a:r>
              <a:t>in female.</a:t>
            </a:r>
          </a:p>
        </p:txBody>
      </p:sp>
      <p:sp>
        <p:nvSpPr>
          <p:cNvPr id="571" name="Shape 571"/>
          <p:cNvSpPr/>
          <p:nvPr/>
        </p:nvSpPr>
        <p:spPr>
          <a:xfrm>
            <a:off x="6881706" y="2966718"/>
            <a:ext cx="874571"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Green sperm</a:t>
            </a:r>
          </a:p>
        </p:txBody>
      </p:sp>
      <p:sp>
        <p:nvSpPr>
          <p:cNvPr id="572" name="Shape 572"/>
          <p:cNvSpPr/>
          <p:nvPr/>
        </p:nvSpPr>
        <p:spPr>
          <a:xfrm>
            <a:off x="6881706" y="3210559"/>
            <a:ext cx="1503221"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Normal-colored sperm</a:t>
            </a:r>
          </a:p>
        </p:txBody>
      </p:sp>
      <p:sp>
        <p:nvSpPr>
          <p:cNvPr id="573" name="Shape 573"/>
          <p:cNvSpPr/>
          <p:nvPr/>
        </p:nvSpPr>
        <p:spPr>
          <a:xfrm>
            <a:off x="7152640" y="5368995"/>
            <a:ext cx="874502"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Second male</a:t>
            </a:r>
          </a:p>
        </p:txBody>
      </p:sp>
      <p:sp>
        <p:nvSpPr>
          <p:cNvPr id="574" name="Shape 574"/>
          <p:cNvSpPr/>
          <p:nvPr/>
        </p:nvSpPr>
        <p:spPr>
          <a:xfrm>
            <a:off x="5960533" y="5368995"/>
            <a:ext cx="672660"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First male</a:t>
            </a:r>
          </a:p>
        </p:txBody>
      </p:sp>
      <p:sp>
        <p:nvSpPr>
          <p:cNvPr id="575" name="Shape 575"/>
          <p:cNvSpPr/>
          <p:nvPr/>
        </p:nvSpPr>
        <p:spPr>
          <a:xfrm>
            <a:off x="4876798" y="5368995"/>
            <a:ext cx="494148"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Female</a:t>
            </a:r>
          </a:p>
        </p:txBody>
      </p:sp>
      <p:sp>
        <p:nvSpPr>
          <p:cNvPr id="576" name="Shape 576"/>
          <p:cNvSpPr/>
          <p:nvPr/>
        </p:nvSpPr>
        <p:spPr>
          <a:xfrm>
            <a:off x="6441438" y="2668692"/>
            <a:ext cx="424465" cy="370277"/>
          </a:xfrm>
          <a:prstGeom prst="line">
            <a:avLst/>
          </a:prstGeom>
          <a:ln w="25400">
            <a:solidFill>
              <a:srgbClr val="000000"/>
            </a:solidFill>
          </a:ln>
        </p:spPr>
        <p:txBody>
          <a:bodyPr lIns="45718" tIns="45718" rIns="45718" bIns="45718"/>
          <a:lstStyle/>
          <a:p>
            <a:pPr/>
          </a:p>
        </p:txBody>
      </p:sp>
      <p:sp>
        <p:nvSpPr>
          <p:cNvPr id="577" name="Shape 577"/>
          <p:cNvSpPr/>
          <p:nvPr/>
        </p:nvSpPr>
        <p:spPr>
          <a:xfrm flipV="1">
            <a:off x="6658185" y="3280550"/>
            <a:ext cx="194171" cy="85797"/>
          </a:xfrm>
          <a:prstGeom prst="line">
            <a:avLst/>
          </a:prstGeom>
          <a:ln w="25400">
            <a:solidFill>
              <a:srgbClr val="000000"/>
            </a:solidFill>
          </a:ln>
        </p:spPr>
        <p:txBody>
          <a:bodyPr lIns="45718" tIns="45718" rIns="45718" bIns="45718"/>
          <a:lstStyle/>
          <a:p>
            <a:pPr/>
          </a:p>
        </p:txBody>
      </p:sp>
      <p:grpSp>
        <p:nvGrpSpPr>
          <p:cNvPr id="580" name="Group 580"/>
          <p:cNvGrpSpPr/>
          <p:nvPr/>
        </p:nvGrpSpPr>
        <p:grpSpPr>
          <a:xfrm>
            <a:off x="4133991" y="5696372"/>
            <a:ext cx="4063765" cy="282788"/>
            <a:chOff x="0" y="0"/>
            <a:chExt cx="4063764" cy="282787"/>
          </a:xfrm>
        </p:grpSpPr>
        <p:sp>
          <p:nvSpPr>
            <p:cNvPr id="578" name="Shape 578"/>
            <p:cNvSpPr/>
            <p:nvPr/>
          </p:nvSpPr>
          <p:spPr>
            <a:xfrm>
              <a:off x="964071" y="0"/>
              <a:ext cx="3099694"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When females mate twice, little sperm from the first male</a:t>
              </a:r>
            </a:p>
          </p:txBody>
        </p:sp>
        <p:sp>
          <p:nvSpPr>
            <p:cNvPr id="579" name="Shape 579"/>
            <p:cNvSpPr/>
            <p:nvPr/>
          </p:nvSpPr>
          <p:spPr>
            <a:xfrm>
              <a:off x="-1" y="155787"/>
              <a:ext cx="1060824"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remains in storage.</a:t>
              </a:r>
            </a:p>
          </p:txBody>
        </p:sp>
      </p:grpSp>
      <p:grpSp>
        <p:nvGrpSpPr>
          <p:cNvPr id="583" name="Group 583"/>
          <p:cNvGrpSpPr/>
          <p:nvPr/>
        </p:nvGrpSpPr>
        <p:grpSpPr>
          <a:xfrm>
            <a:off x="4133991" y="6100514"/>
            <a:ext cx="4362119" cy="280530"/>
            <a:chOff x="0" y="0"/>
            <a:chExt cx="4362118" cy="280529"/>
          </a:xfrm>
        </p:grpSpPr>
        <p:sp>
          <p:nvSpPr>
            <p:cNvPr id="581" name="Shape 581"/>
            <p:cNvSpPr/>
            <p:nvPr/>
          </p:nvSpPr>
          <p:spPr>
            <a:xfrm>
              <a:off x="0" y="153529"/>
              <a:ext cx="3315513"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or all of the sperm deposited by the first male is still present.</a:t>
              </a:r>
            </a:p>
          </p:txBody>
        </p:sp>
        <p:sp>
          <p:nvSpPr>
            <p:cNvPr id="582" name="Shape 582"/>
            <p:cNvSpPr/>
            <p:nvPr/>
          </p:nvSpPr>
          <p:spPr>
            <a:xfrm>
              <a:off x="2628053" y="-1"/>
              <a:ext cx="173406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When females mate twice, most</a:t>
              </a:r>
            </a:p>
          </p:txBody>
        </p:sp>
      </p:grpSp>
      <p:grpSp>
        <p:nvGrpSpPr>
          <p:cNvPr id="586" name="Group 586"/>
          <p:cNvGrpSpPr/>
          <p:nvPr/>
        </p:nvGrpSpPr>
        <p:grpSpPr>
          <a:xfrm>
            <a:off x="4138505" y="8920480"/>
            <a:ext cx="4219081" cy="282787"/>
            <a:chOff x="0" y="0"/>
            <a:chExt cx="4219079" cy="282786"/>
          </a:xfrm>
        </p:grpSpPr>
        <p:sp>
          <p:nvSpPr>
            <p:cNvPr id="584" name="Shape 584"/>
            <p:cNvSpPr/>
            <p:nvPr/>
          </p:nvSpPr>
          <p:spPr>
            <a:xfrm>
              <a:off x="1043093" y="0"/>
              <a:ext cx="317598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If a female mates a second time, most sperm from the first</a:t>
              </a:r>
            </a:p>
          </p:txBody>
        </p:sp>
        <p:sp>
          <p:nvSpPr>
            <p:cNvPr id="585" name="Shape 585"/>
            <p:cNvSpPr/>
            <p:nvPr/>
          </p:nvSpPr>
          <p:spPr>
            <a:xfrm>
              <a:off x="-1" y="155786"/>
              <a:ext cx="179769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1300480">
                <a:lnSpc>
                  <a:spcPct val="95000"/>
                </a:lnSpc>
                <a:defRPr b="1" sz="900">
                  <a:latin typeface="Arial"/>
                  <a:ea typeface="Arial"/>
                  <a:cs typeface="Arial"/>
                  <a:sym typeface="Arial"/>
                </a:defRPr>
              </a:lvl1pPr>
            </a:lstStyle>
            <a:p>
              <a:pPr/>
              <a:r>
                <a:t>male she mated with disappears.</a:t>
              </a:r>
            </a:p>
          </p:txBody>
        </p:sp>
      </p:grpSp>
      <p:sp>
        <p:nvSpPr>
          <p:cNvPr id="587" name="Shape 587"/>
          <p:cNvSpPr/>
          <p:nvPr/>
        </p:nvSpPr>
        <p:spPr>
          <a:xfrm>
            <a:off x="7308426" y="8112194"/>
            <a:ext cx="672660"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100">
                <a:latin typeface="Arial"/>
                <a:ea typeface="Arial"/>
                <a:cs typeface="Arial"/>
                <a:sym typeface="Arial"/>
              </a:defRPr>
            </a:lvl1pPr>
          </a:lstStyle>
          <a:p>
            <a:pPr/>
            <a:r>
              <a:t>First male</a:t>
            </a:r>
          </a:p>
        </p:txBody>
      </p:sp>
      <p:sp>
        <p:nvSpPr>
          <p:cNvPr id="588" name="Shape 588"/>
          <p:cNvSpPr/>
          <p:nvPr/>
        </p:nvSpPr>
        <p:spPr>
          <a:xfrm>
            <a:off x="7369385" y="7202310"/>
            <a:ext cx="765908" cy="7574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100">
                <a:solidFill>
                  <a:srgbClr val="808080"/>
                </a:solidFill>
                <a:latin typeface="Arial"/>
                <a:ea typeface="Arial"/>
                <a:cs typeface="Arial"/>
                <a:sym typeface="Arial"/>
              </a:defRPr>
            </a:pPr>
            <a:r>
              <a:t>The</a:t>
            </a:r>
          </a:p>
          <a:p>
            <a:pPr algn="l" defTabSz="1300480">
              <a:defRPr b="1" sz="1100">
                <a:solidFill>
                  <a:srgbClr val="808080"/>
                </a:solidFill>
                <a:latin typeface="Arial"/>
                <a:ea typeface="Arial"/>
                <a:cs typeface="Arial"/>
                <a:sym typeface="Arial"/>
              </a:defRPr>
            </a:pPr>
            <a:r>
              <a:t>difference</a:t>
            </a:r>
          </a:p>
          <a:p>
            <a:pPr algn="l" defTabSz="1300480">
              <a:defRPr b="1" sz="1100">
                <a:solidFill>
                  <a:srgbClr val="808080"/>
                </a:solidFill>
                <a:latin typeface="Arial"/>
                <a:ea typeface="Arial"/>
                <a:cs typeface="Arial"/>
                <a:sym typeface="Arial"/>
              </a:defRPr>
            </a:pPr>
            <a:r>
              <a:t>represents</a:t>
            </a:r>
          </a:p>
          <a:p>
            <a:pPr algn="l" defTabSz="1300480">
              <a:defRPr b="1" sz="1100">
                <a:solidFill>
                  <a:srgbClr val="808080"/>
                </a:solidFill>
                <a:latin typeface="Arial"/>
                <a:ea typeface="Arial"/>
                <a:cs typeface="Arial"/>
                <a:sym typeface="Arial"/>
              </a:defRPr>
            </a:pPr>
            <a:r>
              <a:t>displaced</a:t>
            </a:r>
          </a:p>
          <a:p>
            <a:pPr algn="l" defTabSz="1300480">
              <a:defRPr b="1" sz="1100">
                <a:solidFill>
                  <a:srgbClr val="808080"/>
                </a:solidFill>
                <a:latin typeface="Arial"/>
                <a:ea typeface="Arial"/>
                <a:cs typeface="Arial"/>
                <a:sym typeface="Arial"/>
              </a:defRPr>
            </a:pPr>
            <a:r>
              <a:t>sperm</a:t>
            </a:r>
          </a:p>
        </p:txBody>
      </p:sp>
      <p:sp>
        <p:nvSpPr>
          <p:cNvPr id="589" name="Shape 589"/>
          <p:cNvSpPr/>
          <p:nvPr/>
        </p:nvSpPr>
        <p:spPr>
          <a:xfrm>
            <a:off x="4901634" y="8556976"/>
            <a:ext cx="3048380"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100">
                <a:latin typeface="Arial Black"/>
                <a:ea typeface="Arial Black"/>
                <a:cs typeface="Arial Black"/>
                <a:sym typeface="Arial Black"/>
              </a:defRPr>
            </a:lvl1pPr>
          </a:lstStyle>
          <a:p>
            <a:pPr/>
            <a:r>
              <a:t>Number of males that mate with female</a:t>
            </a:r>
          </a:p>
        </p:txBody>
      </p:sp>
      <p:sp>
        <p:nvSpPr>
          <p:cNvPr id="590" name="Shape 590"/>
          <p:cNvSpPr/>
          <p:nvPr/>
        </p:nvSpPr>
        <p:spPr>
          <a:xfrm>
            <a:off x="6990080" y="8193475"/>
            <a:ext cx="282224" cy="2"/>
          </a:xfrm>
          <a:prstGeom prst="line">
            <a:avLst/>
          </a:prstGeom>
          <a:ln w="25400">
            <a:solidFill>
              <a:srgbClr val="000000"/>
            </a:solidFill>
          </a:ln>
        </p:spPr>
        <p:txBody>
          <a:bodyPr lIns="45718" tIns="45718" rIns="45718" bIns="45718"/>
          <a:lstStyle/>
          <a:p>
            <a:pPr/>
          </a:p>
        </p:txBody>
      </p:sp>
      <p:sp>
        <p:nvSpPr>
          <p:cNvPr id="591" name="Shape 591"/>
          <p:cNvSpPr/>
          <p:nvPr/>
        </p:nvSpPr>
        <p:spPr>
          <a:xfrm>
            <a:off x="7209083" y="7087164"/>
            <a:ext cx="83540" cy="101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645"/>
                  <a:pt x="10800" y="1440"/>
                </a:cubicBezTo>
                <a:lnTo>
                  <a:pt x="10800" y="9360"/>
                </a:lnTo>
                <a:cubicBezTo>
                  <a:pt x="10800" y="10155"/>
                  <a:pt x="15635" y="10800"/>
                  <a:pt x="21600" y="10800"/>
                </a:cubicBezTo>
                <a:cubicBezTo>
                  <a:pt x="15635" y="10800"/>
                  <a:pt x="10800" y="11445"/>
                  <a:pt x="10800" y="12240"/>
                </a:cubicBezTo>
                <a:lnTo>
                  <a:pt x="10800" y="20160"/>
                </a:lnTo>
                <a:cubicBezTo>
                  <a:pt x="10800" y="20955"/>
                  <a:pt x="5965" y="21600"/>
                  <a:pt x="0" y="21600"/>
                </a:cubicBezTo>
              </a:path>
            </a:pathLst>
          </a:custGeom>
          <a:ln w="25400">
            <a:solidFill>
              <a:srgbClr val="808080"/>
            </a:solidFill>
          </a:ln>
        </p:spPr>
        <p:txBody>
          <a:bodyPr lIns="50800" tIns="50800" rIns="50800" bIns="50800" anchor="ctr"/>
          <a:lstStyle/>
          <a:p>
            <a:pPr algn="l" defTabSz="1300480">
              <a:defRPr sz="3400">
                <a:latin typeface="Arial"/>
                <a:ea typeface="Arial"/>
                <a:cs typeface="Arial"/>
                <a:sym typeface="Arial"/>
              </a:defRPr>
            </a:pPr>
          </a:p>
        </p:txBody>
      </p:sp>
      <p:sp>
        <p:nvSpPr>
          <p:cNvPr id="592" name="Shape 592"/>
          <p:cNvSpPr/>
          <p:nvPr/>
        </p:nvSpPr>
        <p:spPr>
          <a:xfrm rot="16200000">
            <a:off x="4334572" y="7377572"/>
            <a:ext cx="1777028" cy="381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1100">
                <a:latin typeface="Arial Black"/>
                <a:ea typeface="Arial Black"/>
                <a:cs typeface="Arial Black"/>
                <a:sym typeface="Arial Black"/>
              </a:defRPr>
            </a:pPr>
            <a:r>
              <a:t>Mean first-male sperm</a:t>
            </a:r>
          </a:p>
          <a:p>
            <a:pPr defTabSz="1300480">
              <a:defRPr sz="1100">
                <a:latin typeface="Arial Black"/>
                <a:ea typeface="Arial Black"/>
                <a:cs typeface="Arial Black"/>
                <a:sym typeface="Arial Black"/>
              </a:defRPr>
            </a:pPr>
            <a:r>
              <a:t>stored in female</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6" name="Shape 596"/>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Why Is Testes Size Variable among Species?</a:t>
            </a:r>
          </a:p>
        </p:txBody>
      </p:sp>
      <p:sp>
        <p:nvSpPr>
          <p:cNvPr id="597" name="Shape 597"/>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species in which females routinely mate with multiple males before laying eggs or giving birth, males have extraordinarily large testes for their size and produce proportionately larger numbers of sperm</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some species, females choose which male is the last to copulate; in other species, females physically eject sperm from undesirable males </a:t>
            </a:r>
          </a:p>
          <a:p>
            <a:pPr lvl="1" marL="831360" indent="-386860" defTabSz="1300480">
              <a:spcBef>
                <a:spcPts val="800"/>
              </a:spcBef>
              <a:buClr>
                <a:srgbClr val="9D002D"/>
              </a:buClr>
              <a:buSzPct val="100000"/>
              <a:buChar char="–"/>
              <a:defRPr>
                <a:latin typeface="Arial"/>
                <a:ea typeface="Arial"/>
                <a:cs typeface="Arial"/>
                <a:sym typeface="Arial"/>
              </a:defRPr>
            </a:pPr>
            <a:r>
              <a:t>This behavior is called </a:t>
            </a:r>
            <a:r>
              <a:rPr b="1"/>
              <a:t>cryptic female choice</a:t>
            </a:r>
          </a:p>
        </p:txBody>
      </p:sp>
      <p:sp>
        <p:nvSpPr>
          <p:cNvPr id="598" name="Shape 59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Divergence on Hormones and more…</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0" name="Shape 60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Unusual Mating Strategies</a:t>
            </a:r>
          </a:p>
        </p:txBody>
      </p:sp>
      <p:sp>
        <p:nvSpPr>
          <p:cNvPr id="601" name="Shape 601"/>
          <p:cNvSpPr/>
          <p:nvPr>
            <p:ph type="body" idx="4294967295"/>
          </p:nvPr>
        </p:nvSpPr>
        <p:spPr>
          <a:xfrm>
            <a:off x="205456" y="1837830"/>
            <a:ext cx="12582599" cy="7631291"/>
          </a:xfrm>
          <a:prstGeom prst="rect">
            <a:avLst/>
          </a:prstGeom>
        </p:spPr>
        <p:txBody>
          <a:bodyPr lIns="0" tIns="0" rIns="0" bIns="0" anchor="t"/>
          <a:lstStyle/>
          <a:p>
            <a:pPr marL="317263" indent="-317263" defTabSz="1300480">
              <a:spcBef>
                <a:spcPts val="600"/>
              </a:spcBef>
              <a:buClr>
                <a:srgbClr val="9D002D"/>
              </a:buClr>
              <a:buSzPct val="100000"/>
              <a:buFont typeface="Wingdings"/>
              <a:buChar char="▪"/>
              <a:defRPr sz="3800">
                <a:latin typeface="Arial"/>
                <a:ea typeface="Arial"/>
                <a:cs typeface="Arial"/>
                <a:sym typeface="Arial"/>
              </a:defRPr>
            </a:pPr>
            <a:r>
              <a:t>Some forms of animal sexual reproduction are quite remarkable, including</a:t>
            </a:r>
            <a:endParaRPr sz="2400"/>
          </a:p>
          <a:p>
            <a:pPr lvl="1" marL="845819" indent="-388619" defTabSz="1300480">
              <a:spcBef>
                <a:spcPts val="600"/>
              </a:spcBef>
              <a:buClr>
                <a:srgbClr val="9D002D"/>
              </a:buClr>
              <a:buSzPct val="100000"/>
              <a:buChar char="–"/>
              <a:defRPr b="1" sz="3400">
                <a:latin typeface="Arial"/>
                <a:ea typeface="Arial"/>
                <a:cs typeface="Arial"/>
                <a:sym typeface="Arial"/>
              </a:defRPr>
            </a:pPr>
            <a:r>
              <a:t>Femmes fatales</a:t>
            </a:r>
            <a:r>
              <a:rPr b="0"/>
              <a:t>—some arthropod females cannibalize the male before the copulation is completed, elongating copulation time and increasing the number of fertilized eggs</a:t>
            </a:r>
          </a:p>
          <a:p>
            <a:pPr lvl="1" marL="845819" indent="-388619" defTabSz="1300480">
              <a:spcBef>
                <a:spcPts val="600"/>
              </a:spcBef>
              <a:buClr>
                <a:srgbClr val="9D002D"/>
              </a:buClr>
              <a:buSzPct val="100000"/>
              <a:buChar char="–"/>
              <a:defRPr b="1" sz="3400">
                <a:latin typeface="Arial"/>
                <a:ea typeface="Arial"/>
                <a:cs typeface="Arial"/>
                <a:sym typeface="Arial"/>
              </a:defRPr>
            </a:pPr>
            <a:r>
              <a:t>Giant sperm</a:t>
            </a:r>
            <a:r>
              <a:rPr b="0"/>
              <a:t>—</a:t>
            </a:r>
            <a:r>
              <a:rPr b="0" i="1"/>
              <a:t>Drosophila bifurca</a:t>
            </a:r>
            <a:r>
              <a:rPr b="0"/>
              <a:t> produce sperm that </a:t>
            </a:r>
            <a:br>
              <a:rPr b="0"/>
            </a:br>
            <a:r>
              <a:rPr b="0"/>
              <a:t>are so large they preclude additional matings with other males</a:t>
            </a:r>
          </a:p>
          <a:p>
            <a:pPr lvl="1" marL="845819" indent="-388619" defTabSz="1300480">
              <a:spcBef>
                <a:spcPts val="600"/>
              </a:spcBef>
              <a:buClr>
                <a:srgbClr val="9D002D"/>
              </a:buClr>
              <a:buSzPct val="100000"/>
              <a:buChar char="–"/>
              <a:defRPr b="1" sz="3400">
                <a:latin typeface="Arial"/>
                <a:ea typeface="Arial"/>
                <a:cs typeface="Arial"/>
                <a:sym typeface="Arial"/>
              </a:defRPr>
            </a:pPr>
            <a:r>
              <a:t>False penises</a:t>
            </a:r>
            <a:r>
              <a:rPr b="0"/>
              <a:t>—the red-billed buffalo weaver has a false penis that becomes erect during copulation, stimulating the female’s reproductive tract and triggering an orgasm-like state in males</a:t>
            </a:r>
          </a:p>
        </p:txBody>
      </p:sp>
      <p:sp>
        <p:nvSpPr>
          <p:cNvPr id="602" name="Shape 60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4" name="Shape 604"/>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Unusual Aspects of Mating</a:t>
            </a:r>
          </a:p>
        </p:txBody>
      </p:sp>
      <p:sp>
        <p:nvSpPr>
          <p:cNvPr id="605" name="Shape 605"/>
          <p:cNvSpPr/>
          <p:nvPr>
            <p:ph type="body" idx="4294967295"/>
          </p:nvPr>
        </p:nvSpPr>
        <p:spPr>
          <a:xfrm>
            <a:off x="205457" y="1855892"/>
            <a:ext cx="12474224" cy="7631291"/>
          </a:xfrm>
          <a:prstGeom prst="rect">
            <a:avLst/>
          </a:prstGeom>
        </p:spPr>
        <p:txBody>
          <a:bodyPr lIns="0" tIns="0" rIns="0" bIns="0" anchor="t"/>
          <a:lstStyle/>
          <a:p>
            <a:pPr lvl="1" marL="831360" indent="-386860" defTabSz="1300480">
              <a:spcBef>
                <a:spcPts val="800"/>
              </a:spcBef>
              <a:buClr>
                <a:srgbClr val="9D002D"/>
              </a:buClr>
              <a:buSzPct val="100000"/>
              <a:buChar char="–"/>
              <a:defRPr b="1">
                <a:latin typeface="Arial"/>
                <a:ea typeface="Arial"/>
                <a:cs typeface="Arial"/>
                <a:sym typeface="Arial"/>
              </a:defRPr>
            </a:pPr>
            <a:r>
              <a:t>Infidelity</a:t>
            </a:r>
            <a:r>
              <a:rPr b="0"/>
              <a:t>—in monogamous bird species, up to 60% of nests include at least one offspring fathered by a male not mated to the resident female</a:t>
            </a:r>
          </a:p>
          <a:p>
            <a:pPr lvl="1" marL="831360" indent="-386860" defTabSz="1300480">
              <a:spcBef>
                <a:spcPts val="800"/>
              </a:spcBef>
              <a:buClr>
                <a:srgbClr val="9D002D"/>
              </a:buClr>
              <a:buSzPct val="100000"/>
              <a:buChar char="–"/>
              <a:defRPr b="1">
                <a:latin typeface="Arial"/>
                <a:ea typeface="Arial"/>
                <a:cs typeface="Arial"/>
                <a:sym typeface="Arial"/>
              </a:defRPr>
            </a:pPr>
            <a:r>
              <a:t>Love darts</a:t>
            </a:r>
            <a:r>
              <a:rPr b="0"/>
              <a:t>—many snails and slugs are </a:t>
            </a:r>
            <a:r>
              <a:t>hermaphroditic</a:t>
            </a:r>
            <a:r>
              <a:rPr b="0"/>
              <a:t>:</a:t>
            </a:r>
            <a:r>
              <a:t> </a:t>
            </a:r>
            <a:r>
              <a:rPr b="0"/>
              <a:t>they contain both male and female gonads. Some species fire “love darts” into the mating partner; a substance in the mucus increases the chance that sperm will successfully fertilize eggs</a:t>
            </a:r>
          </a:p>
          <a:p>
            <a:pPr lvl="1" marL="831360" indent="-386860" defTabSz="1300480">
              <a:spcBef>
                <a:spcPts val="800"/>
              </a:spcBef>
              <a:buClr>
                <a:srgbClr val="9D002D"/>
              </a:buClr>
              <a:buSzPct val="100000"/>
              <a:buChar char="–"/>
              <a:defRPr b="1">
                <a:latin typeface="Arial"/>
                <a:ea typeface="Arial"/>
                <a:cs typeface="Arial"/>
                <a:sym typeface="Arial"/>
              </a:defRPr>
            </a:pPr>
            <a:r>
              <a:t>Hypodermic insemination</a:t>
            </a:r>
            <a:r>
              <a:rPr b="0"/>
              <a:t>—some bedbugs have hypodermic penises that function like a hypodermic needle. Males force the organ through the female’s abdominal wall and deposit sperm</a:t>
            </a:r>
          </a:p>
        </p:txBody>
      </p:sp>
      <p:sp>
        <p:nvSpPr>
          <p:cNvPr id="606" name="Shape 606"/>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idx="4294967295"/>
          </p:nvPr>
        </p:nvSpPr>
        <p:spPr>
          <a:xfrm>
            <a:off x="27093" y="-2"/>
            <a:ext cx="6493370"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50.8</a:t>
            </a:r>
          </a:p>
        </p:txBody>
      </p:sp>
      <p:sp>
        <p:nvSpPr>
          <p:cNvPr id="609" name="Shape 609"/>
          <p:cNvSpPr/>
          <p:nvPr/>
        </p:nvSpPr>
        <p:spPr>
          <a:xfrm>
            <a:off x="7416799" y="2747715"/>
            <a:ext cx="13845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FFFFF"/>
                </a:solidFill>
                <a:latin typeface="Arial"/>
                <a:ea typeface="Arial"/>
                <a:cs typeface="Arial"/>
                <a:sym typeface="Arial"/>
              </a:defRPr>
            </a:lvl1pPr>
          </a:lstStyle>
          <a:p>
            <a:pPr/>
            <a:r>
              <a:t>Love dart</a:t>
            </a:r>
          </a:p>
        </p:txBody>
      </p:sp>
      <p:sp>
        <p:nvSpPr>
          <p:cNvPr id="610" name="Shape 610"/>
          <p:cNvSpPr/>
          <p:nvPr/>
        </p:nvSpPr>
        <p:spPr>
          <a:xfrm flipV="1">
            <a:off x="7272301" y="3149599"/>
            <a:ext cx="379308" cy="1293708"/>
          </a:xfrm>
          <a:prstGeom prst="line">
            <a:avLst/>
          </a:prstGeom>
          <a:ln w="25400">
            <a:solidFill>
              <a:srgbClr val="FFFFFF"/>
            </a:solidFill>
          </a:ln>
        </p:spPr>
        <p:txBody>
          <a:bodyPr lIns="45718" tIns="45718" rIns="45718" bIns="45718"/>
          <a:lstStyle/>
          <a:p>
            <a:pPr/>
          </a:p>
        </p:txBody>
      </p:sp>
      <p:sp>
        <p:nvSpPr>
          <p:cNvPr id="611" name="Shape 611"/>
          <p:cNvSpPr/>
          <p:nvPr/>
        </p:nvSpPr>
        <p:spPr>
          <a:xfrm>
            <a:off x="1643539" y="1442295"/>
            <a:ext cx="42990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Lots of crazy stuff….</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5" name="image23.jpeg"/>
          <p:cNvPicPr>
            <a:picLocks noChangeAspect="1"/>
          </p:cNvPicPr>
          <p:nvPr/>
        </p:nvPicPr>
        <p:blipFill>
          <a:blip r:embed="rId3">
            <a:extLst/>
          </a:blip>
          <a:srcRect l="0" t="0" r="0" b="4378"/>
          <a:stretch>
            <a:fillRect/>
          </a:stretch>
        </p:blipFill>
        <p:spPr>
          <a:xfrm>
            <a:off x="2717203" y="3098800"/>
            <a:ext cx="7570332" cy="5373512"/>
          </a:xfrm>
          <a:prstGeom prst="rect">
            <a:avLst/>
          </a:prstGeom>
          <a:ln w="12700">
            <a:miter lim="400000"/>
          </a:ln>
        </p:spPr>
      </p:pic>
      <p:sp>
        <p:nvSpPr>
          <p:cNvPr id="616" name="Shape 616"/>
          <p:cNvSpPr/>
          <p:nvPr>
            <p:ph type="title" idx="4294967295"/>
          </p:nvPr>
        </p:nvSpPr>
        <p:spPr>
          <a:xfrm>
            <a:off x="27093" y="-2"/>
            <a:ext cx="6493370"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50.8</a:t>
            </a:r>
          </a:p>
        </p:txBody>
      </p:sp>
      <p:sp>
        <p:nvSpPr>
          <p:cNvPr id="617" name="Shape 617"/>
          <p:cNvSpPr/>
          <p:nvPr/>
        </p:nvSpPr>
        <p:spPr>
          <a:xfrm>
            <a:off x="7416800" y="2747715"/>
            <a:ext cx="13845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400">
                <a:solidFill>
                  <a:srgbClr val="FFFFFF"/>
                </a:solidFill>
                <a:latin typeface="Arial"/>
                <a:ea typeface="Arial"/>
                <a:cs typeface="Arial"/>
                <a:sym typeface="Arial"/>
              </a:defRPr>
            </a:lvl1pPr>
          </a:lstStyle>
          <a:p>
            <a:pPr/>
            <a:r>
              <a:t>Love dart</a:t>
            </a:r>
          </a:p>
        </p:txBody>
      </p:sp>
      <p:sp>
        <p:nvSpPr>
          <p:cNvPr id="618" name="Shape 618"/>
          <p:cNvSpPr/>
          <p:nvPr/>
        </p:nvSpPr>
        <p:spPr>
          <a:xfrm flipV="1">
            <a:off x="7272301" y="3149599"/>
            <a:ext cx="379308" cy="1293709"/>
          </a:xfrm>
          <a:prstGeom prst="line">
            <a:avLst/>
          </a:prstGeom>
          <a:ln w="25400">
            <a:solidFill>
              <a:srgbClr val="FFFFFF"/>
            </a:solidFill>
          </a:ln>
        </p:spPr>
        <p:txBody>
          <a:bodyPr lIns="45718" tIns="45718" rIns="45718" bIns="45718"/>
          <a:lstStyle/>
          <a:p>
            <a:pPr/>
          </a:p>
        </p:txBody>
      </p:sp>
      <p:sp>
        <p:nvSpPr>
          <p:cNvPr id="619" name="Shape 619"/>
          <p:cNvSpPr/>
          <p:nvPr/>
        </p:nvSpPr>
        <p:spPr>
          <a:xfrm>
            <a:off x="1643539" y="1442295"/>
            <a:ext cx="42990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Lots of crazy stuff….</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Females: Lay Eggs or Give Birth</a:t>
            </a:r>
          </a:p>
        </p:txBody>
      </p:sp>
      <p:sp>
        <p:nvSpPr>
          <p:cNvPr id="624" name="Shape 624"/>
          <p:cNvSpPr/>
          <p:nvPr>
            <p:ph type="body" idx="4294967295"/>
          </p:nvPr>
        </p:nvSpPr>
        <p:spPr>
          <a:xfrm>
            <a:off x="205456" y="1819767"/>
            <a:ext cx="12480999" cy="7337782"/>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Once fertilization has occurred, the embryo is either laid as an egg outside the mother’s body or retained inside her body</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a:t>
            </a:r>
            <a:r>
              <a:rPr b="1"/>
              <a:t>oviparous</a:t>
            </a:r>
            <a:r>
              <a:t> animals, the egg is laid outside the mother’s body and the embryo develops in the external environment </a:t>
            </a:r>
          </a:p>
          <a:p>
            <a:pPr lvl="1" marL="831360" indent="-386860" defTabSz="1300480">
              <a:spcBef>
                <a:spcPts val="800"/>
              </a:spcBef>
              <a:buClr>
                <a:srgbClr val="9D002D"/>
              </a:buClr>
              <a:buSzPct val="100000"/>
              <a:buChar char="–"/>
              <a:defRPr>
                <a:latin typeface="Arial"/>
                <a:ea typeface="Arial"/>
                <a:cs typeface="Arial"/>
                <a:sym typeface="Arial"/>
              </a:defRPr>
            </a:pPr>
            <a:r>
              <a:t>The care of the young is variable among animals</a:t>
            </a:r>
          </a:p>
        </p:txBody>
      </p:sp>
      <p:sp>
        <p:nvSpPr>
          <p:cNvPr id="625" name="Shape 62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Females: Lay Eggs or Give Birth</a:t>
            </a:r>
          </a:p>
        </p:txBody>
      </p:sp>
      <p:sp>
        <p:nvSpPr>
          <p:cNvPr id="628" name="Shape 628"/>
          <p:cNvSpPr/>
          <p:nvPr>
            <p:ph type="body" idx="4294967295"/>
          </p:nvPr>
        </p:nvSpPr>
        <p:spPr>
          <a:xfrm>
            <a:off x="205456" y="1819767"/>
            <a:ext cx="12480999" cy="713909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a:t>
            </a:r>
            <a:r>
              <a:rPr b="1"/>
              <a:t>viviparous</a:t>
            </a:r>
            <a:r>
              <a:t> species, the egg remains within the mother’s body</a:t>
            </a:r>
          </a:p>
          <a:p>
            <a:pPr lvl="1" marL="831360" indent="-386860" defTabSz="1300480">
              <a:spcBef>
                <a:spcPts val="800"/>
              </a:spcBef>
              <a:buClr>
                <a:srgbClr val="9D002D"/>
              </a:buClr>
              <a:buSzPct val="100000"/>
              <a:buChar char="–"/>
              <a:defRPr>
                <a:latin typeface="Arial"/>
                <a:ea typeface="Arial"/>
                <a:cs typeface="Arial"/>
                <a:sym typeface="Arial"/>
              </a:defRPr>
            </a:pPr>
            <a:r>
              <a:t>There, the embryo develops and receives nutrition directly from the mother</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a:t>
            </a:r>
            <a:r>
              <a:rPr b="1"/>
              <a:t>ovoviviparious animals</a:t>
            </a:r>
            <a:r>
              <a:t>,</a:t>
            </a:r>
            <a:r>
              <a:rPr b="1"/>
              <a:t> </a:t>
            </a:r>
            <a:r>
              <a:t>offspring develop inside the mother’s body but are nourished by nutrient-rich </a:t>
            </a:r>
            <a:r>
              <a:rPr b="1"/>
              <a:t>yolk</a:t>
            </a:r>
            <a:r>
              <a:t> stored in the egg</a:t>
            </a:r>
          </a:p>
        </p:txBody>
      </p:sp>
      <p:sp>
        <p:nvSpPr>
          <p:cNvPr id="629" name="Shape 62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31" name="Shape 631"/>
          <p:cNvSpPr/>
          <p:nvPr>
            <p:ph type="title" idx="4294967295"/>
          </p:nvPr>
        </p:nvSpPr>
        <p:spPr>
          <a:xfrm>
            <a:off x="90309" y="273190"/>
            <a:ext cx="12128786" cy="1388536"/>
          </a:xfrm>
          <a:prstGeom prst="rect">
            <a:avLst/>
          </a:prstGeom>
        </p:spPr>
        <p:txBody>
          <a:bodyPr lIns="0" tIns="0" rIns="0" bIns="0" anchor="t"/>
          <a:lstStyle/>
          <a:p>
            <a:pPr algn="l" defTabSz="1300480">
              <a:lnSpc>
                <a:spcPct val="90000"/>
              </a:lnSpc>
              <a:defRPr b="1" sz="4400">
                <a:solidFill>
                  <a:srgbClr val="9D002D"/>
                </a:solidFill>
                <a:latin typeface="Times New Roman"/>
                <a:ea typeface="Times New Roman"/>
                <a:cs typeface="Times New Roman"/>
                <a:sym typeface="Times New Roman"/>
              </a:defRPr>
            </a:pPr>
            <a:r>
              <a:t>Why the Difference between Oviparous and </a:t>
            </a:r>
            <a:br/>
            <a:r>
              <a:t>Ovoviviparous?</a:t>
            </a:r>
          </a:p>
        </p:txBody>
      </p:sp>
      <p:sp>
        <p:nvSpPr>
          <p:cNvPr id="632" name="Shape 632"/>
          <p:cNvSpPr/>
          <p:nvPr>
            <p:ph type="body" idx="4294967295"/>
          </p:nvPr>
        </p:nvSpPr>
        <p:spPr>
          <a:xfrm>
            <a:off x="205456" y="2171982"/>
            <a:ext cx="12480999" cy="7206827"/>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lizard genus </a:t>
            </a:r>
            <a:r>
              <a:rPr i="1"/>
              <a:t>Sceloporus</a:t>
            </a:r>
            <a:r>
              <a:t>, some populations are oviparous while others are ovoviviparous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Phylogenetic analysis based on molecular and morphological data of many </a:t>
            </a:r>
            <a:r>
              <a:rPr i="1"/>
              <a:t>Sceloporus</a:t>
            </a:r>
            <a:r>
              <a:t> species yielded two conclusions:</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Because most </a:t>
            </a:r>
            <a:r>
              <a:rPr i="1"/>
              <a:t>Sceloporus </a:t>
            </a:r>
            <a:r>
              <a:t>populations are oviparous, egg laying probably represents the ancestral condition</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Ovoviviparity evolved independently</a:t>
            </a:r>
          </a:p>
        </p:txBody>
      </p:sp>
      <p:sp>
        <p:nvSpPr>
          <p:cNvPr id="633" name="Shape 633"/>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35" name="Shape 635"/>
          <p:cNvSpPr/>
          <p:nvPr>
            <p:ph type="title" idx="4294967295"/>
          </p:nvPr>
        </p:nvSpPr>
        <p:spPr>
          <a:xfrm>
            <a:off x="90309" y="273190"/>
            <a:ext cx="12128786" cy="1388536"/>
          </a:xfrm>
          <a:prstGeom prst="rect">
            <a:avLst/>
          </a:prstGeom>
        </p:spPr>
        <p:txBody>
          <a:bodyPr lIns="0" tIns="0" rIns="0" bIns="0" anchor="t"/>
          <a:lstStyle/>
          <a:p>
            <a:pPr algn="l" defTabSz="1300480">
              <a:lnSpc>
                <a:spcPct val="90000"/>
              </a:lnSpc>
              <a:defRPr b="1" sz="4400">
                <a:solidFill>
                  <a:srgbClr val="9D002D"/>
                </a:solidFill>
                <a:latin typeface="Times New Roman"/>
                <a:ea typeface="Times New Roman"/>
                <a:cs typeface="Times New Roman"/>
                <a:sym typeface="Times New Roman"/>
              </a:defRPr>
            </a:pPr>
            <a:r>
              <a:t>Why the Difference between Oviparous and </a:t>
            </a:r>
            <a:br/>
            <a:r>
              <a:t>Ovoviviparous?</a:t>
            </a:r>
          </a:p>
        </p:txBody>
      </p:sp>
      <p:sp>
        <p:nvSpPr>
          <p:cNvPr id="636" name="Shape 636"/>
          <p:cNvSpPr/>
          <p:nvPr>
            <p:ph type="body" idx="4294967295"/>
          </p:nvPr>
        </p:nvSpPr>
        <p:spPr>
          <a:xfrm>
            <a:off x="205456" y="2171981"/>
            <a:ext cx="12480999" cy="6086971"/>
          </a:xfrm>
          <a:prstGeom prst="rect">
            <a:avLst/>
          </a:prstGeom>
        </p:spPr>
        <p:txBody>
          <a:bodyPr lIns="0" tIns="0" rIns="0" bIns="0" anchor="t"/>
          <a:lstStyle>
            <a:lvl1pPr marL="379184" indent="-379184" defTabSz="1300480">
              <a:spcBef>
                <a:spcPts val="900"/>
              </a:spcBef>
              <a:buClr>
                <a:srgbClr val="9D002D"/>
              </a:buClr>
              <a:buSzPct val="100000"/>
              <a:buFont typeface="Wingdings"/>
              <a:buChar char="▪"/>
              <a:defRPr sz="3800">
                <a:latin typeface="Arial"/>
                <a:ea typeface="Arial"/>
                <a:cs typeface="Arial"/>
                <a:sym typeface="Arial"/>
              </a:defRPr>
            </a:lvl1pPr>
          </a:lstStyle>
          <a:p>
            <a:pPr/>
            <a:r>
              <a:t>Researchers hypothesize that natural selection favoring ovoviviparity or viviparity should be especially strong in cold habitats, and many data support this hypothesis</a:t>
            </a:r>
          </a:p>
        </p:txBody>
      </p:sp>
      <p:sp>
        <p:nvSpPr>
          <p:cNvPr id="637" name="Shape 637"/>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39" name="image24.jpeg"/>
          <p:cNvPicPr>
            <a:picLocks noChangeAspect="1"/>
          </p:cNvPicPr>
          <p:nvPr/>
        </p:nvPicPr>
        <p:blipFill>
          <a:blip r:embed="rId3">
            <a:extLst/>
          </a:blip>
          <a:srcRect l="0" t="0" r="0" b="3469"/>
          <a:stretch>
            <a:fillRect/>
          </a:stretch>
        </p:blipFill>
        <p:spPr>
          <a:xfrm>
            <a:off x="1697847" y="1523998"/>
            <a:ext cx="9609106" cy="6470795"/>
          </a:xfrm>
          <a:prstGeom prst="rect">
            <a:avLst/>
          </a:prstGeom>
          <a:ln w="12700">
            <a:miter lim="400000"/>
          </a:ln>
        </p:spPr>
      </p:pic>
      <p:sp>
        <p:nvSpPr>
          <p:cNvPr id="640" name="Shape 640"/>
          <p:cNvSpPr/>
          <p:nvPr>
            <p:ph type="title" idx="4294967295"/>
          </p:nvPr>
        </p:nvSpPr>
        <p:spPr>
          <a:xfrm>
            <a:off x="27093" y="-2"/>
            <a:ext cx="7010401"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50.9</a:t>
            </a:r>
          </a:p>
        </p:txBody>
      </p:sp>
      <p:sp>
        <p:nvSpPr>
          <p:cNvPr id="641" name="Shape 641"/>
          <p:cNvSpPr/>
          <p:nvPr/>
        </p:nvSpPr>
        <p:spPr>
          <a:xfrm>
            <a:off x="1711395" y="2296159"/>
            <a:ext cx="1223889"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Oviparity</a:t>
            </a:r>
          </a:p>
        </p:txBody>
      </p:sp>
      <p:sp>
        <p:nvSpPr>
          <p:cNvPr id="642" name="Shape 642"/>
          <p:cNvSpPr/>
          <p:nvPr/>
        </p:nvSpPr>
        <p:spPr>
          <a:xfrm>
            <a:off x="1957492" y="3635021"/>
            <a:ext cx="1791495" cy="10222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solidFill>
                  <a:srgbClr val="808080"/>
                </a:solidFill>
                <a:latin typeface="Arial"/>
                <a:ea typeface="Arial"/>
                <a:cs typeface="Arial"/>
                <a:sym typeface="Arial"/>
              </a:defRPr>
            </a:pPr>
            <a:r>
              <a:t>Oviparity</a:t>
            </a:r>
          </a:p>
          <a:p>
            <a:pPr algn="l" defTabSz="1300480">
              <a:lnSpc>
                <a:spcPct val="95000"/>
              </a:lnSpc>
              <a:defRPr b="1" sz="2400">
                <a:solidFill>
                  <a:srgbClr val="808080"/>
                </a:solidFill>
                <a:latin typeface="Arial"/>
                <a:ea typeface="Arial"/>
                <a:cs typeface="Arial"/>
                <a:sym typeface="Arial"/>
              </a:defRPr>
            </a:pPr>
            <a:r>
              <a:t>in ancestral</a:t>
            </a:r>
          </a:p>
          <a:p>
            <a:pPr algn="l" defTabSz="1300480">
              <a:lnSpc>
                <a:spcPct val="95000"/>
              </a:lnSpc>
              <a:defRPr b="1" sz="2400">
                <a:solidFill>
                  <a:srgbClr val="808080"/>
                </a:solidFill>
                <a:latin typeface="Arial"/>
                <a:ea typeface="Arial"/>
                <a:cs typeface="Arial"/>
                <a:sym typeface="Arial"/>
              </a:defRPr>
            </a:pPr>
            <a:r>
              <a:t>population</a:t>
            </a:r>
          </a:p>
        </p:txBody>
      </p:sp>
      <p:sp>
        <p:nvSpPr>
          <p:cNvPr id="643" name="Shape 643"/>
          <p:cNvSpPr/>
          <p:nvPr/>
        </p:nvSpPr>
        <p:spPr>
          <a:xfrm>
            <a:off x="4788746" y="6479821"/>
            <a:ext cx="2078733" cy="13605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solidFill>
                  <a:srgbClr val="808080"/>
                </a:solidFill>
                <a:latin typeface="Arial"/>
                <a:ea typeface="Arial"/>
                <a:cs typeface="Arial"/>
                <a:sym typeface="Arial"/>
              </a:defRPr>
            </a:pPr>
            <a:r>
              <a:t>Ovoviviparity</a:t>
            </a:r>
          </a:p>
          <a:p>
            <a:pPr algn="l" defTabSz="1300480">
              <a:lnSpc>
                <a:spcPct val="95000"/>
              </a:lnSpc>
              <a:defRPr b="1" sz="2400">
                <a:solidFill>
                  <a:srgbClr val="808080"/>
                </a:solidFill>
                <a:latin typeface="Arial"/>
                <a:ea typeface="Arial"/>
                <a:cs typeface="Arial"/>
                <a:sym typeface="Arial"/>
              </a:defRPr>
            </a:pPr>
            <a:r>
              <a:t>evolved in</a:t>
            </a:r>
          </a:p>
          <a:p>
            <a:pPr algn="l" defTabSz="1300480">
              <a:lnSpc>
                <a:spcPct val="95000"/>
              </a:lnSpc>
              <a:defRPr b="1" sz="2400">
                <a:solidFill>
                  <a:srgbClr val="808080"/>
                </a:solidFill>
                <a:latin typeface="Arial"/>
                <a:ea typeface="Arial"/>
                <a:cs typeface="Arial"/>
                <a:sym typeface="Arial"/>
              </a:defRPr>
            </a:pPr>
            <a:r>
              <a:t>two groups</a:t>
            </a:r>
          </a:p>
          <a:p>
            <a:pPr algn="l" defTabSz="1300480">
              <a:lnSpc>
                <a:spcPct val="95000"/>
              </a:lnSpc>
              <a:defRPr b="1" sz="2400">
                <a:solidFill>
                  <a:srgbClr val="808080"/>
                </a:solidFill>
                <a:latin typeface="Arial"/>
                <a:ea typeface="Arial"/>
                <a:cs typeface="Arial"/>
                <a:sym typeface="Arial"/>
              </a:defRPr>
            </a:pPr>
            <a:r>
              <a:t>independently</a:t>
            </a:r>
          </a:p>
        </p:txBody>
      </p:sp>
      <p:sp>
        <p:nvSpPr>
          <p:cNvPr id="644" name="Shape 644"/>
          <p:cNvSpPr/>
          <p:nvPr/>
        </p:nvSpPr>
        <p:spPr>
          <a:xfrm flipH="1">
            <a:off x="1968781" y="3605670"/>
            <a:ext cx="1433691" cy="2"/>
          </a:xfrm>
          <a:prstGeom prst="line">
            <a:avLst/>
          </a:prstGeom>
          <a:ln w="25400">
            <a:solidFill>
              <a:srgbClr val="808080"/>
            </a:solidFill>
          </a:ln>
        </p:spPr>
        <p:txBody>
          <a:bodyPr lIns="45718" tIns="45718" rIns="45718" bIns="45718"/>
          <a:lstStyle/>
          <a:p>
            <a:pPr/>
          </a:p>
        </p:txBody>
      </p:sp>
      <p:sp>
        <p:nvSpPr>
          <p:cNvPr id="645" name="Shape 645"/>
          <p:cNvSpPr/>
          <p:nvPr/>
        </p:nvSpPr>
        <p:spPr>
          <a:xfrm flipH="1" rot="18644008">
            <a:off x="2163535" y="2847080"/>
            <a:ext cx="724786" cy="566153"/>
          </a:xfrm>
          <a:custGeom>
            <a:avLst/>
            <a:gdLst/>
            <a:ahLst/>
            <a:cxnLst>
              <a:cxn ang="0">
                <a:pos x="wd2" y="hd2"/>
              </a:cxn>
              <a:cxn ang="5400000">
                <a:pos x="wd2" y="hd2"/>
              </a:cxn>
              <a:cxn ang="10800000">
                <a:pos x="wd2" y="hd2"/>
              </a:cxn>
              <a:cxn ang="16200000">
                <a:pos x="wd2" y="hd2"/>
              </a:cxn>
            </a:cxnLst>
            <a:rect l="0" t="0" r="r" b="b"/>
            <a:pathLst>
              <a:path w="21600" h="20594" fill="norm" stroke="1" extrusionOk="0">
                <a:moveTo>
                  <a:pt x="0" y="105"/>
                </a:moveTo>
                <a:cubicBezTo>
                  <a:pt x="8549" y="-1006"/>
                  <a:pt x="16762" y="6785"/>
                  <a:pt x="21600" y="20594"/>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
        <p:nvSpPr>
          <p:cNvPr id="646" name="Shape 646"/>
          <p:cNvSpPr/>
          <p:nvPr/>
        </p:nvSpPr>
        <p:spPr>
          <a:xfrm rot="5400000">
            <a:off x="6587120" y="5760650"/>
            <a:ext cx="1855960" cy="892001"/>
          </a:xfrm>
          <a:custGeom>
            <a:avLst/>
            <a:gdLst/>
            <a:ahLst/>
            <a:cxnLst>
              <a:cxn ang="0">
                <a:pos x="wd2" y="hd2"/>
              </a:cxn>
              <a:cxn ang="5400000">
                <a:pos x="wd2" y="hd2"/>
              </a:cxn>
              <a:cxn ang="10800000">
                <a:pos x="wd2" y="hd2"/>
              </a:cxn>
              <a:cxn ang="16200000">
                <a:pos x="wd2" y="hd2"/>
              </a:cxn>
            </a:cxnLst>
            <a:rect l="0" t="0" r="r" b="b"/>
            <a:pathLst>
              <a:path w="21518" h="19000" fill="norm" stroke="1" extrusionOk="0">
                <a:moveTo>
                  <a:pt x="0" y="2081"/>
                </a:moveTo>
                <a:cubicBezTo>
                  <a:pt x="7205" y="-2600"/>
                  <a:pt x="16093" y="882"/>
                  <a:pt x="19850" y="9859"/>
                </a:cubicBezTo>
                <a:cubicBezTo>
                  <a:pt x="21029" y="12676"/>
                  <a:pt x="21600" y="15826"/>
                  <a:pt x="21508" y="19000"/>
                </a:cubicBezTo>
              </a:path>
            </a:pathLst>
          </a:custGeom>
          <a:ln w="25400">
            <a:solidFill>
              <a:srgbClr val="808080"/>
            </a:solidFill>
            <a:prstDash val="sysDot"/>
            <a:headEnd type="triangle"/>
          </a:ln>
        </p:spPr>
        <p:txBody>
          <a:bodyPr lIns="50800" tIns="50800" rIns="50800" bIns="50800" anchor="ctr"/>
          <a:lstStyle/>
          <a:p>
            <a:pPr algn="l" defTabSz="1300480">
              <a:defRPr sz="3400">
                <a:latin typeface="Arial"/>
                <a:ea typeface="Arial"/>
                <a:cs typeface="Arial"/>
                <a:sym typeface="Arial"/>
              </a:defRPr>
            </a:pPr>
          </a:p>
        </p:txBody>
      </p:sp>
      <p:sp>
        <p:nvSpPr>
          <p:cNvPr id="647" name="Shape 647"/>
          <p:cNvSpPr/>
          <p:nvPr/>
        </p:nvSpPr>
        <p:spPr>
          <a:xfrm>
            <a:off x="4479430" y="6536266"/>
            <a:ext cx="234810" cy="221264"/>
          </a:xfrm>
          <a:prstGeom prst="rect">
            <a:avLst/>
          </a:prstGeom>
          <a:solidFill>
            <a:srgbClr val="F54C31"/>
          </a:solidFill>
          <a:ln w="12700">
            <a:miter lim="400000"/>
          </a:ln>
        </p:spPr>
        <p:txBody>
          <a:bodyPr lIns="50800" tIns="50800" rIns="50800" bIns="50800" anchor="ctr"/>
          <a:lstStyle/>
          <a:p>
            <a:pPr algn="l" defTabSz="1300480">
              <a:defRPr sz="3400">
                <a:latin typeface="Arial"/>
                <a:ea typeface="Arial"/>
                <a:cs typeface="Arial"/>
                <a:sym typeface="Arial"/>
              </a:defRPr>
            </a:pPr>
          </a:p>
        </p:txBody>
      </p:sp>
      <p:sp>
        <p:nvSpPr>
          <p:cNvPr id="648" name="Shape 648"/>
          <p:cNvSpPr/>
          <p:nvPr/>
        </p:nvSpPr>
        <p:spPr>
          <a:xfrm>
            <a:off x="7080391" y="6527234"/>
            <a:ext cx="2" cy="1390793"/>
          </a:xfrm>
          <a:prstGeom prst="line">
            <a:avLst/>
          </a:prstGeom>
          <a:ln w="25400">
            <a:solidFill>
              <a:srgbClr val="808080"/>
            </a:solidFill>
          </a:ln>
        </p:spPr>
        <p:txBody>
          <a:bodyPr lIns="45718" tIns="45718" rIns="45718" bIns="45718"/>
          <a:lstStyle/>
          <a:p>
            <a:pPr/>
          </a:p>
        </p:txBody>
      </p:sp>
      <p:sp>
        <p:nvSpPr>
          <p:cNvPr id="649" name="Shape 649"/>
          <p:cNvSpPr/>
          <p:nvPr/>
        </p:nvSpPr>
        <p:spPr>
          <a:xfrm rot="21352136">
            <a:off x="7437149" y="6931542"/>
            <a:ext cx="3140121" cy="244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297" y="1377"/>
                  <a:pt x="16022" y="9102"/>
                  <a:pt x="21600" y="21600"/>
                </a:cubicBezTo>
              </a:path>
            </a:pathLst>
          </a:custGeom>
          <a:ln w="25400">
            <a:solidFill>
              <a:srgbClr val="808080"/>
            </a:solidFill>
            <a:prstDash val="sysDot"/>
            <a:tailEnd type="triangle"/>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53" name="Shape 653"/>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Male Reproductive Systems</a:t>
            </a:r>
          </a:p>
        </p:txBody>
      </p:sp>
      <p:sp>
        <p:nvSpPr>
          <p:cNvPr id="654" name="Shape 654"/>
          <p:cNvSpPr/>
          <p:nvPr>
            <p:ph type="body" idx="4294967295"/>
          </p:nvPr>
        </p:nvSpPr>
        <p:spPr>
          <a:xfrm>
            <a:off x="205456" y="1819767"/>
            <a:ext cx="12480999" cy="7414546"/>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humans, the male reproductive system consists of the saclike </a:t>
            </a:r>
            <a:r>
              <a:rPr b="1"/>
              <a:t>scrotum</a:t>
            </a:r>
            <a:r>
              <a:t>, which holds the testes, and the </a:t>
            </a:r>
            <a:r>
              <a:rPr b="1"/>
              <a:t>penis</a:t>
            </a:r>
            <a:r>
              <a:t>, which functions as the organ of copulation needed for internal fertilization</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Some data suggest that, in insects and perhaps other animal species, variation in the size and shape of male </a:t>
            </a:r>
            <a:r>
              <a:rPr b="1"/>
              <a:t>genitalia</a:t>
            </a:r>
            <a:r>
              <a:t> (external reproductive organs) has a strong impact on male reproductive success</a:t>
            </a:r>
          </a:p>
          <a:p>
            <a:pPr lvl="1" marL="831360" indent="-386860" defTabSz="1300480">
              <a:spcBef>
                <a:spcPts val="800"/>
              </a:spcBef>
              <a:buClr>
                <a:srgbClr val="9D002D"/>
              </a:buClr>
              <a:buSzPct val="100000"/>
              <a:buChar char="–"/>
              <a:defRPr>
                <a:latin typeface="Arial"/>
                <a:ea typeface="Arial"/>
                <a:cs typeface="Arial"/>
                <a:sym typeface="Arial"/>
              </a:defRPr>
            </a:pPr>
            <a:r>
              <a:t>For example, in the seed beetle </a:t>
            </a:r>
            <a:r>
              <a:rPr i="1"/>
              <a:t>Callosobruchus maculatus</a:t>
            </a:r>
            <a:r>
              <a:t>, males with long genital spines father more offspring</a:t>
            </a:r>
          </a:p>
        </p:txBody>
      </p:sp>
      <p:sp>
        <p:nvSpPr>
          <p:cNvPr id="655" name="Shape 65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187" name="Shape 187"/>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188" name="Shape 188"/>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39</a:t>
            </a:r>
          </a:p>
        </p:txBody>
      </p:sp>
      <p:sp>
        <p:nvSpPr>
          <p:cNvPr id="189" name="Shape 189"/>
          <p:cNvSpPr/>
          <p:nvPr/>
        </p:nvSpPr>
        <p:spPr>
          <a:xfrm>
            <a:off x="127000" y="419100"/>
            <a:ext cx="8439051" cy="82418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lnSpc>
                <a:spcPts val="5500"/>
              </a:lnSpc>
              <a:tabLst>
                <a:tab pos="1511300" algn="l"/>
                <a:tab pos="3619500" algn="l"/>
              </a:tabLst>
              <a:defRPr sz="4800">
                <a:latin typeface="Gill Sans"/>
                <a:ea typeface="Gill Sans"/>
                <a:cs typeface="Gill Sans"/>
                <a:sym typeface="Gill Sans"/>
              </a:defRPr>
            </a:pPr>
            <a:r>
              <a:t>Signal Transduction</a:t>
            </a: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5700"/>
              </a:lnSpc>
              <a:tabLst>
                <a:tab pos="1511300" algn="l"/>
                <a:tab pos="3619500" algn="l"/>
              </a:tabLst>
              <a:defRPr sz="1800">
                <a:latin typeface="Calibri"/>
                <a:ea typeface="Calibri"/>
                <a:cs typeface="Calibri"/>
                <a:sym typeface="Calibri"/>
              </a:defRPr>
            </a:pPr>
            <a:r>
              <a:t>		</a:t>
            </a:r>
            <a:r>
              <a:rPr sz="4200">
                <a:latin typeface="Gill Sans"/>
                <a:ea typeface="Gill Sans"/>
                <a:cs typeface="Gill Sans"/>
                <a:sym typeface="Gill Sans"/>
              </a:rPr>
              <a:t>Chemical Messengers</a:t>
            </a:r>
            <a:endParaRPr sz="4200">
              <a:latin typeface="Gill Sans"/>
              <a:ea typeface="Gill Sans"/>
              <a:cs typeface="Gill Sans"/>
              <a:sym typeface="Gill Sans"/>
            </a:endParaR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1000"/>
              </a:lnSpc>
              <a:defRPr sz="1800">
                <a:latin typeface="Calibri"/>
                <a:ea typeface="Calibri"/>
                <a:cs typeface="Calibri"/>
                <a:sym typeface="Calibri"/>
              </a:defRPr>
            </a:pPr>
          </a:p>
          <a:p>
            <a:pPr algn="l" defTabSz="914400">
              <a:lnSpc>
                <a:spcPts val="8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paracrines</a:t>
            </a:r>
            <a:endParaRPr sz="4200">
              <a:latin typeface="Gill Sans"/>
              <a:ea typeface="Gill Sans"/>
              <a:cs typeface="Gill Sans"/>
              <a:sym typeface="Gill Sans"/>
            </a:endParaRPr>
          </a:p>
          <a:p>
            <a:pPr algn="l" defTabSz="914400">
              <a:lnSpc>
                <a:spcPts val="7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neurotransmitters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hormones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neurohormones</a:t>
            </a:r>
            <a:endParaRPr sz="4200">
              <a:latin typeface="Gill Sans"/>
              <a:ea typeface="Gill Sans"/>
              <a:cs typeface="Gill Sans"/>
              <a:sym typeface="Gill Sans"/>
            </a:endParaRPr>
          </a:p>
          <a:p>
            <a:pPr algn="l" defTabSz="914400">
              <a:lnSpc>
                <a:spcPts val="73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pheromones</a:t>
            </a:r>
            <a:endParaRPr sz="4200">
              <a:latin typeface="Gill Sans"/>
              <a:ea typeface="Gill Sans"/>
              <a:cs typeface="Gill Sans"/>
              <a:sym typeface="Gill Sans"/>
            </a:endParaRPr>
          </a:p>
          <a:p>
            <a:pPr algn="l" defTabSz="914400">
              <a:lnSpc>
                <a:spcPts val="7200"/>
              </a:lnSpc>
              <a:tabLst>
                <a:tab pos="1511300" algn="l"/>
                <a:tab pos="3619500" algn="l"/>
              </a:tabLst>
              <a:defRPr sz="1800">
                <a:latin typeface="Calibri"/>
                <a:ea typeface="Calibri"/>
                <a:cs typeface="Calibri"/>
                <a:sym typeface="Calibri"/>
              </a:defRPr>
            </a:pPr>
            <a:r>
              <a:t>	</a:t>
            </a:r>
            <a:r>
              <a:rPr sz="7100">
                <a:latin typeface="Gill Sans"/>
                <a:ea typeface="Gill Sans"/>
                <a:cs typeface="Gill Sans"/>
                <a:sym typeface="Gill Sans"/>
              </a:rPr>
              <a:t>•</a:t>
            </a:r>
            <a:r>
              <a:rPr sz="4200">
                <a:latin typeface="Times New Roman"/>
                <a:ea typeface="Times New Roman"/>
                <a:cs typeface="Times New Roman"/>
                <a:sym typeface="Times New Roman"/>
              </a:rPr>
              <a:t>  </a:t>
            </a:r>
            <a:r>
              <a:rPr sz="4200">
                <a:latin typeface="Gill Sans"/>
                <a:ea typeface="Gill Sans"/>
                <a:cs typeface="Gill Sans"/>
                <a:sym typeface="Gill Sans"/>
              </a:rPr>
              <a:t>cytokines</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57" name="Shape 657"/>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Anatomy of Human Male Reproductive Organs</a:t>
            </a:r>
          </a:p>
        </p:txBody>
      </p:sp>
      <p:sp>
        <p:nvSpPr>
          <p:cNvPr id="658" name="Shape 658"/>
          <p:cNvSpPr/>
          <p:nvPr>
            <p:ph type="body" idx="4294967295"/>
          </p:nvPr>
        </p:nvSpPr>
        <p:spPr>
          <a:xfrm>
            <a:off x="205456" y="1855893"/>
            <a:ext cx="12480999" cy="7215859"/>
          </a:xfrm>
          <a:prstGeom prst="rect">
            <a:avLst/>
          </a:prstGeom>
        </p:spPr>
        <p:txBody>
          <a:bodyPr lIns="0" tIns="0" rIns="0" bIns="0" anchor="t"/>
          <a:lstStyle/>
          <a:p>
            <a:pPr lvl="1" marL="989623" indent="-545122" defTabSz="1300480">
              <a:spcBef>
                <a:spcPts val="800"/>
              </a:spcBef>
              <a:buClr>
                <a:srgbClr val="000000"/>
              </a:buClr>
              <a:buSzPct val="100000"/>
              <a:buAutoNum type="arabicPeriod" startAt="1"/>
              <a:defRPr>
                <a:latin typeface="Arial"/>
                <a:ea typeface="Arial"/>
                <a:cs typeface="Arial"/>
                <a:sym typeface="Arial"/>
              </a:defRPr>
            </a:pPr>
            <a:r>
              <a:t>Spermatogenesis and sperm storage—sperm are produced in the testes and stored in the nearby </a:t>
            </a:r>
            <a:r>
              <a:rPr b="1"/>
              <a:t>epididymis</a:t>
            </a:r>
          </a:p>
          <a:p>
            <a:pPr lvl="1" marL="989623" indent="-545122" defTabSz="1300480">
              <a:spcBef>
                <a:spcPts val="800"/>
              </a:spcBef>
              <a:buClr>
                <a:srgbClr val="000000"/>
              </a:buClr>
              <a:buSzPct val="100000"/>
              <a:buAutoNum type="arabicPeriod" startAt="1"/>
              <a:defRPr>
                <a:latin typeface="Arial"/>
                <a:ea typeface="Arial"/>
                <a:cs typeface="Arial"/>
                <a:sym typeface="Arial"/>
              </a:defRPr>
            </a:pPr>
            <a:r>
              <a:t>Production of additional fluids—accessory fluids are formed in the </a:t>
            </a:r>
            <a:r>
              <a:rPr b="1"/>
              <a:t>seminal vesicles</a:t>
            </a:r>
            <a:r>
              <a:t>, </a:t>
            </a:r>
            <a:r>
              <a:rPr b="1"/>
              <a:t>prostate gland</a:t>
            </a:r>
            <a:r>
              <a:t>, and </a:t>
            </a:r>
            <a:r>
              <a:rPr b="1"/>
              <a:t>bulbourethral gland</a:t>
            </a:r>
            <a:r>
              <a:t> </a:t>
            </a:r>
          </a:p>
          <a:p>
            <a:pPr lvl="2" marL="1302807" indent="-413807" defTabSz="1300480">
              <a:spcBef>
                <a:spcPts val="800"/>
              </a:spcBef>
              <a:buClr>
                <a:srgbClr val="9D002D"/>
              </a:buClr>
              <a:buSzPct val="100000"/>
              <a:buChar char="–"/>
              <a:defRPr sz="3400">
                <a:latin typeface="Arial"/>
                <a:ea typeface="Arial"/>
                <a:cs typeface="Arial"/>
                <a:sym typeface="Arial"/>
              </a:defRPr>
            </a:pPr>
            <a:r>
              <a:t>These accessory fluids are added to sperm before </a:t>
            </a:r>
            <a:r>
              <a:rPr b="1"/>
              <a:t>ejaculation</a:t>
            </a:r>
            <a:r>
              <a:t>, or expulsion from the body</a:t>
            </a:r>
          </a:p>
          <a:p>
            <a:pPr lvl="2" marL="1302807" indent="-413807" defTabSz="1300480">
              <a:spcBef>
                <a:spcPts val="800"/>
              </a:spcBef>
              <a:buClr>
                <a:srgbClr val="9D002D"/>
              </a:buClr>
              <a:buSzPct val="100000"/>
              <a:buChar char="–"/>
              <a:defRPr b="1" sz="3400">
                <a:latin typeface="Arial"/>
                <a:ea typeface="Arial"/>
                <a:cs typeface="Arial"/>
                <a:sym typeface="Arial"/>
              </a:defRPr>
            </a:pPr>
            <a:r>
              <a:t>Semen</a:t>
            </a:r>
            <a:r>
              <a:rPr b="0"/>
              <a:t> is the combination of sperm and accessory fluids </a:t>
            </a:r>
          </a:p>
        </p:txBody>
      </p:sp>
      <p:sp>
        <p:nvSpPr>
          <p:cNvPr id="659" name="Shape 65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1" name="Shape 661"/>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Anatomy of Human Male Reproductive Organs</a:t>
            </a:r>
          </a:p>
        </p:txBody>
      </p:sp>
      <p:sp>
        <p:nvSpPr>
          <p:cNvPr id="662" name="Shape 662"/>
          <p:cNvSpPr/>
          <p:nvPr>
            <p:ph type="body" idx="4294967295"/>
          </p:nvPr>
        </p:nvSpPr>
        <p:spPr>
          <a:xfrm>
            <a:off x="205456" y="1910079"/>
            <a:ext cx="12480999" cy="7595166"/>
          </a:xfrm>
          <a:prstGeom prst="rect">
            <a:avLst/>
          </a:prstGeom>
        </p:spPr>
        <p:txBody>
          <a:bodyPr lIns="0" tIns="0" rIns="0" bIns="0" anchor="t"/>
          <a:lstStyle/>
          <a:p>
            <a:pPr lvl="1" marL="972037" indent="-527538" defTabSz="1300480">
              <a:lnSpc>
                <a:spcPct val="90000"/>
              </a:lnSpc>
              <a:spcBef>
                <a:spcPts val="800"/>
              </a:spcBef>
              <a:buClr>
                <a:srgbClr val="000000"/>
              </a:buClr>
              <a:buSzPct val="100000"/>
              <a:buAutoNum type="arabicPeriod" startAt="3"/>
              <a:defRPr>
                <a:latin typeface="Arial"/>
                <a:ea typeface="Arial"/>
                <a:cs typeface="Arial"/>
                <a:sym typeface="Arial"/>
              </a:defRPr>
            </a:pPr>
            <a:r>
              <a:t>Transport and delivery—the </a:t>
            </a:r>
            <a:r>
              <a:rPr b="1"/>
              <a:t>vas deferens </a:t>
            </a:r>
            <a:r>
              <a:t>are tubes that transport sperm from the epididymis to the </a:t>
            </a:r>
            <a:r>
              <a:rPr b="1"/>
              <a:t>ejaculatory duct</a:t>
            </a:r>
            <a:r>
              <a:t>. The semen then enters the </a:t>
            </a:r>
            <a:r>
              <a:rPr b="1"/>
              <a:t>urethra</a:t>
            </a:r>
            <a:r>
              <a:t>, a longer tube that passes through the penis and services both the reproductive and urinary systems in males</a:t>
            </a:r>
          </a:p>
          <a:p>
            <a:pPr lvl="2" marL="1302807" indent="-413807" defTabSz="1300480">
              <a:lnSpc>
                <a:spcPct val="90000"/>
              </a:lnSpc>
              <a:spcBef>
                <a:spcPts val="800"/>
              </a:spcBef>
              <a:buClr>
                <a:srgbClr val="9D002D"/>
              </a:buClr>
              <a:buSzPct val="100000"/>
              <a:buChar char="–"/>
              <a:defRPr sz="3400">
                <a:latin typeface="Arial"/>
                <a:ea typeface="Arial"/>
                <a:cs typeface="Arial"/>
                <a:sym typeface="Arial"/>
              </a:defRPr>
            </a:pPr>
            <a:r>
              <a:t>The semen is expelled during ejaculation</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composition of the accessory fluids varies widely among animals </a:t>
            </a:r>
          </a:p>
          <a:p>
            <a:pPr lvl="1" marL="972037" indent="-527538" defTabSz="1300480">
              <a:lnSpc>
                <a:spcPct val="90000"/>
              </a:lnSpc>
              <a:spcBef>
                <a:spcPts val="800"/>
              </a:spcBef>
              <a:buClr>
                <a:srgbClr val="9D002D"/>
              </a:buClr>
              <a:buSzPct val="100000"/>
              <a:buChar char="–"/>
              <a:defRPr>
                <a:latin typeface="Arial"/>
                <a:ea typeface="Arial"/>
                <a:cs typeface="Arial"/>
                <a:sym typeface="Arial"/>
              </a:defRPr>
            </a:pPr>
            <a:r>
              <a:t>Some species have a bone inside the penis called the </a:t>
            </a:r>
            <a:r>
              <a:rPr b="1"/>
              <a:t>baculum</a:t>
            </a:r>
            <a:endParaRPr b="1"/>
          </a:p>
          <a:p>
            <a:pPr lvl="1" marL="972037" indent="-527538" defTabSz="1300480">
              <a:lnSpc>
                <a:spcPct val="90000"/>
              </a:lnSpc>
              <a:spcBef>
                <a:spcPts val="800"/>
              </a:spcBef>
              <a:buClr>
                <a:srgbClr val="9D002D"/>
              </a:buClr>
              <a:buSzPct val="100000"/>
              <a:buChar char="–"/>
              <a:defRPr>
                <a:latin typeface="Arial"/>
                <a:ea typeface="Arial"/>
                <a:cs typeface="Arial"/>
                <a:sym typeface="Arial"/>
              </a:defRPr>
            </a:pPr>
            <a:r>
              <a:t>Other species, including humans, lack this feature</a:t>
            </a:r>
          </a:p>
        </p:txBody>
      </p:sp>
      <p:sp>
        <p:nvSpPr>
          <p:cNvPr id="663" name="Shape 66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65" name="image25.jpeg"/>
          <p:cNvPicPr>
            <a:picLocks noChangeAspect="1"/>
          </p:cNvPicPr>
          <p:nvPr/>
        </p:nvPicPr>
        <p:blipFill>
          <a:blip r:embed="rId3">
            <a:extLst/>
          </a:blip>
          <a:srcRect l="0" t="0" r="0" b="2339"/>
          <a:stretch>
            <a:fillRect/>
          </a:stretch>
        </p:blipFill>
        <p:spPr>
          <a:xfrm>
            <a:off x="830861" y="343180"/>
            <a:ext cx="11343077" cy="9146262"/>
          </a:xfrm>
          <a:prstGeom prst="rect">
            <a:avLst/>
          </a:prstGeom>
          <a:ln w="12700">
            <a:miter lim="400000"/>
          </a:ln>
        </p:spPr>
      </p:pic>
      <p:sp>
        <p:nvSpPr>
          <p:cNvPr id="666" name="Shape 666"/>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50.11</a:t>
            </a:r>
          </a:p>
        </p:txBody>
      </p:sp>
      <p:sp>
        <p:nvSpPr>
          <p:cNvPr id="667" name="Shape 667"/>
          <p:cNvSpPr/>
          <p:nvPr/>
        </p:nvSpPr>
        <p:spPr>
          <a:xfrm>
            <a:off x="3050257" y="1072444"/>
            <a:ext cx="132298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Vas deferens </a:t>
            </a:r>
          </a:p>
        </p:txBody>
      </p:sp>
      <p:sp>
        <p:nvSpPr>
          <p:cNvPr id="668" name="Shape 668"/>
          <p:cNvSpPr/>
          <p:nvPr/>
        </p:nvSpPr>
        <p:spPr>
          <a:xfrm>
            <a:off x="3050257" y="1384016"/>
            <a:ext cx="158283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Seminal vesicle </a:t>
            </a:r>
          </a:p>
        </p:txBody>
      </p:sp>
      <p:sp>
        <p:nvSpPr>
          <p:cNvPr id="669" name="Shape 669"/>
          <p:cNvSpPr/>
          <p:nvPr/>
        </p:nvSpPr>
        <p:spPr>
          <a:xfrm>
            <a:off x="3050257" y="1697847"/>
            <a:ext cx="1650008"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Ejaculatory duct </a:t>
            </a:r>
          </a:p>
        </p:txBody>
      </p:sp>
      <p:sp>
        <p:nvSpPr>
          <p:cNvPr id="670" name="Shape 670"/>
          <p:cNvSpPr/>
          <p:nvPr/>
        </p:nvSpPr>
        <p:spPr>
          <a:xfrm>
            <a:off x="3050257" y="1986844"/>
            <a:ext cx="148054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Prostate gland </a:t>
            </a:r>
          </a:p>
        </p:txBody>
      </p:sp>
      <p:sp>
        <p:nvSpPr>
          <p:cNvPr id="671" name="Shape 671"/>
          <p:cNvSpPr/>
          <p:nvPr/>
        </p:nvSpPr>
        <p:spPr>
          <a:xfrm>
            <a:off x="3050257" y="2273581"/>
            <a:ext cx="1999556"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Bulbourethral gland </a:t>
            </a:r>
          </a:p>
        </p:txBody>
      </p:sp>
      <p:sp>
        <p:nvSpPr>
          <p:cNvPr id="672" name="Shape 672"/>
          <p:cNvSpPr/>
          <p:nvPr/>
        </p:nvSpPr>
        <p:spPr>
          <a:xfrm>
            <a:off x="4197208" y="2957688"/>
            <a:ext cx="132298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Vas deferens </a:t>
            </a:r>
          </a:p>
        </p:txBody>
      </p:sp>
      <p:sp>
        <p:nvSpPr>
          <p:cNvPr id="673" name="Shape 673"/>
          <p:cNvSpPr/>
          <p:nvPr/>
        </p:nvSpPr>
        <p:spPr>
          <a:xfrm>
            <a:off x="4197208" y="3244425"/>
            <a:ext cx="115312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Epididymis </a:t>
            </a:r>
          </a:p>
        </p:txBody>
      </p:sp>
      <p:sp>
        <p:nvSpPr>
          <p:cNvPr id="674" name="Shape 674"/>
          <p:cNvSpPr/>
          <p:nvPr/>
        </p:nvSpPr>
        <p:spPr>
          <a:xfrm>
            <a:off x="4183662" y="3546967"/>
            <a:ext cx="64135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Testis </a:t>
            </a:r>
          </a:p>
        </p:txBody>
      </p:sp>
      <p:sp>
        <p:nvSpPr>
          <p:cNvPr id="675" name="Shape 675"/>
          <p:cNvSpPr/>
          <p:nvPr/>
        </p:nvSpPr>
        <p:spPr>
          <a:xfrm>
            <a:off x="4199466" y="3820159"/>
            <a:ext cx="89336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Scrotum </a:t>
            </a:r>
          </a:p>
        </p:txBody>
      </p:sp>
      <p:sp>
        <p:nvSpPr>
          <p:cNvPr id="676" name="Shape 676"/>
          <p:cNvSpPr/>
          <p:nvPr/>
        </p:nvSpPr>
        <p:spPr>
          <a:xfrm>
            <a:off x="887306" y="372533"/>
            <a:ext cx="134540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(a)</a:t>
            </a:r>
            <a:r>
              <a:rPr b="1">
                <a:latin typeface="Arial"/>
                <a:ea typeface="Arial"/>
                <a:cs typeface="Arial"/>
                <a:sym typeface="Arial"/>
              </a:rPr>
              <a:t> Side view </a:t>
            </a:r>
          </a:p>
        </p:txBody>
      </p:sp>
      <p:sp>
        <p:nvSpPr>
          <p:cNvPr id="677" name="Shape 677"/>
          <p:cNvSpPr/>
          <p:nvPr/>
        </p:nvSpPr>
        <p:spPr>
          <a:xfrm>
            <a:off x="10218701" y="986648"/>
            <a:ext cx="157103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Urinary bladder </a:t>
            </a:r>
          </a:p>
        </p:txBody>
      </p:sp>
      <p:sp>
        <p:nvSpPr>
          <p:cNvPr id="678" name="Shape 678"/>
          <p:cNvSpPr/>
          <p:nvPr/>
        </p:nvSpPr>
        <p:spPr>
          <a:xfrm>
            <a:off x="10205155" y="2479038"/>
            <a:ext cx="791866"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Urethra </a:t>
            </a:r>
          </a:p>
        </p:txBody>
      </p:sp>
      <p:sp>
        <p:nvSpPr>
          <p:cNvPr id="679" name="Shape 679"/>
          <p:cNvSpPr/>
          <p:nvPr/>
        </p:nvSpPr>
        <p:spPr>
          <a:xfrm>
            <a:off x="10216443" y="2930594"/>
            <a:ext cx="1447107" cy="450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Erectile tissue</a:t>
            </a:r>
          </a:p>
          <a:p>
            <a:pPr algn="l" defTabSz="1300480">
              <a:defRPr b="1" sz="1600">
                <a:latin typeface="Arial"/>
                <a:ea typeface="Arial"/>
                <a:cs typeface="Arial"/>
                <a:sym typeface="Arial"/>
              </a:defRPr>
            </a:pPr>
            <a:r>
              <a:t>of penis </a:t>
            </a:r>
          </a:p>
        </p:txBody>
      </p:sp>
      <p:sp>
        <p:nvSpPr>
          <p:cNvPr id="680" name="Shape 680"/>
          <p:cNvSpPr/>
          <p:nvPr/>
        </p:nvSpPr>
        <p:spPr>
          <a:xfrm>
            <a:off x="10216443" y="3533421"/>
            <a:ext cx="1853308"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Prepuce (foreskin) </a:t>
            </a:r>
          </a:p>
        </p:txBody>
      </p:sp>
      <p:sp>
        <p:nvSpPr>
          <p:cNvPr id="681" name="Shape 681"/>
          <p:cNvSpPr/>
          <p:nvPr/>
        </p:nvSpPr>
        <p:spPr>
          <a:xfrm>
            <a:off x="4048195" y="7816425"/>
            <a:ext cx="132298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Vas deferens </a:t>
            </a:r>
          </a:p>
        </p:txBody>
      </p:sp>
      <p:sp>
        <p:nvSpPr>
          <p:cNvPr id="682" name="Shape 682"/>
          <p:cNvSpPr/>
          <p:nvPr/>
        </p:nvSpPr>
        <p:spPr>
          <a:xfrm>
            <a:off x="4059484" y="6362417"/>
            <a:ext cx="158283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Seminal vesicle </a:t>
            </a:r>
          </a:p>
        </p:txBody>
      </p:sp>
      <p:sp>
        <p:nvSpPr>
          <p:cNvPr id="683" name="Shape 683"/>
          <p:cNvSpPr/>
          <p:nvPr/>
        </p:nvSpPr>
        <p:spPr>
          <a:xfrm>
            <a:off x="4048195" y="6678506"/>
            <a:ext cx="148054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Prostate gland </a:t>
            </a:r>
          </a:p>
        </p:txBody>
      </p:sp>
      <p:sp>
        <p:nvSpPr>
          <p:cNvPr id="684" name="Shape 684"/>
          <p:cNvSpPr/>
          <p:nvPr/>
        </p:nvSpPr>
        <p:spPr>
          <a:xfrm>
            <a:off x="4059483" y="6965243"/>
            <a:ext cx="199955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Bulbourethral gland </a:t>
            </a:r>
          </a:p>
        </p:txBody>
      </p:sp>
      <p:sp>
        <p:nvSpPr>
          <p:cNvPr id="685" name="Shape 685"/>
          <p:cNvSpPr/>
          <p:nvPr/>
        </p:nvSpPr>
        <p:spPr>
          <a:xfrm>
            <a:off x="4059484" y="8098648"/>
            <a:ext cx="115312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Epididymis </a:t>
            </a:r>
          </a:p>
        </p:txBody>
      </p:sp>
      <p:sp>
        <p:nvSpPr>
          <p:cNvPr id="686" name="Shape 686"/>
          <p:cNvSpPr/>
          <p:nvPr/>
        </p:nvSpPr>
        <p:spPr>
          <a:xfrm>
            <a:off x="4043679" y="8387643"/>
            <a:ext cx="64135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Testis </a:t>
            </a:r>
          </a:p>
        </p:txBody>
      </p:sp>
      <p:sp>
        <p:nvSpPr>
          <p:cNvPr id="687" name="Shape 687"/>
          <p:cNvSpPr/>
          <p:nvPr/>
        </p:nvSpPr>
        <p:spPr>
          <a:xfrm>
            <a:off x="882790" y="4942275"/>
            <a:ext cx="1435398"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(b)</a:t>
            </a:r>
            <a:r>
              <a:rPr b="1">
                <a:latin typeface="Arial"/>
                <a:ea typeface="Arial"/>
                <a:cs typeface="Arial"/>
                <a:sym typeface="Arial"/>
              </a:rPr>
              <a:t> Front view </a:t>
            </a:r>
          </a:p>
        </p:txBody>
      </p:sp>
      <p:sp>
        <p:nvSpPr>
          <p:cNvPr id="688" name="Shape 688"/>
          <p:cNvSpPr/>
          <p:nvPr/>
        </p:nvSpPr>
        <p:spPr>
          <a:xfrm>
            <a:off x="4043679" y="6073421"/>
            <a:ext cx="157103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Urinary bladder </a:t>
            </a:r>
          </a:p>
        </p:txBody>
      </p:sp>
      <p:sp>
        <p:nvSpPr>
          <p:cNvPr id="689" name="Shape 689"/>
          <p:cNvSpPr/>
          <p:nvPr/>
        </p:nvSpPr>
        <p:spPr>
          <a:xfrm>
            <a:off x="4059483" y="7238434"/>
            <a:ext cx="791866"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Urethra </a:t>
            </a:r>
          </a:p>
        </p:txBody>
      </p:sp>
      <p:sp>
        <p:nvSpPr>
          <p:cNvPr id="690" name="Shape 690"/>
          <p:cNvSpPr/>
          <p:nvPr/>
        </p:nvSpPr>
        <p:spPr>
          <a:xfrm>
            <a:off x="4043679" y="7525173"/>
            <a:ext cx="228252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Erectile tissue of penis </a:t>
            </a:r>
          </a:p>
        </p:txBody>
      </p:sp>
      <p:sp>
        <p:nvSpPr>
          <p:cNvPr id="691" name="Shape 691"/>
          <p:cNvSpPr/>
          <p:nvPr/>
        </p:nvSpPr>
        <p:spPr>
          <a:xfrm flipH="1" flipV="1">
            <a:off x="4436532" y="1225973"/>
            <a:ext cx="2691274" cy="2"/>
          </a:xfrm>
          <a:prstGeom prst="line">
            <a:avLst/>
          </a:prstGeom>
          <a:ln w="25400">
            <a:solidFill>
              <a:srgbClr val="000000"/>
            </a:solidFill>
          </a:ln>
        </p:spPr>
        <p:txBody>
          <a:bodyPr lIns="45718" tIns="45718" rIns="45718" bIns="45718"/>
          <a:lstStyle/>
          <a:p>
            <a:pPr/>
          </a:p>
        </p:txBody>
      </p:sp>
      <p:sp>
        <p:nvSpPr>
          <p:cNvPr id="692" name="Shape 692"/>
          <p:cNvSpPr/>
          <p:nvPr/>
        </p:nvSpPr>
        <p:spPr>
          <a:xfrm flipH="1" flipV="1">
            <a:off x="4707466" y="1528515"/>
            <a:ext cx="2307451" cy="2"/>
          </a:xfrm>
          <a:prstGeom prst="line">
            <a:avLst/>
          </a:prstGeom>
          <a:ln w="25400">
            <a:solidFill>
              <a:srgbClr val="000000"/>
            </a:solidFill>
          </a:ln>
        </p:spPr>
        <p:txBody>
          <a:bodyPr lIns="45718" tIns="45718" rIns="45718" bIns="45718"/>
          <a:lstStyle/>
          <a:p>
            <a:pPr/>
          </a:p>
        </p:txBody>
      </p:sp>
      <p:sp>
        <p:nvSpPr>
          <p:cNvPr id="693" name="Shape 693"/>
          <p:cNvSpPr/>
          <p:nvPr/>
        </p:nvSpPr>
        <p:spPr>
          <a:xfrm flipH="1" flipV="1">
            <a:off x="4797776" y="1828799"/>
            <a:ext cx="2463238" cy="2"/>
          </a:xfrm>
          <a:prstGeom prst="line">
            <a:avLst/>
          </a:prstGeom>
          <a:ln w="25400">
            <a:solidFill>
              <a:srgbClr val="000000"/>
            </a:solidFill>
          </a:ln>
        </p:spPr>
        <p:txBody>
          <a:bodyPr lIns="45718" tIns="45718" rIns="45718" bIns="45718"/>
          <a:lstStyle/>
          <a:p>
            <a:pPr/>
          </a:p>
        </p:txBody>
      </p:sp>
      <p:sp>
        <p:nvSpPr>
          <p:cNvPr id="694" name="Shape 694"/>
          <p:cNvSpPr/>
          <p:nvPr/>
        </p:nvSpPr>
        <p:spPr>
          <a:xfrm flipH="1" flipV="1">
            <a:off x="4612638" y="2092959"/>
            <a:ext cx="2749976" cy="2"/>
          </a:xfrm>
          <a:prstGeom prst="line">
            <a:avLst/>
          </a:prstGeom>
          <a:ln w="25400">
            <a:solidFill>
              <a:srgbClr val="000000"/>
            </a:solidFill>
          </a:ln>
        </p:spPr>
        <p:txBody>
          <a:bodyPr lIns="45718" tIns="45718" rIns="45718" bIns="45718"/>
          <a:lstStyle/>
          <a:p>
            <a:pPr/>
          </a:p>
        </p:txBody>
      </p:sp>
      <p:sp>
        <p:nvSpPr>
          <p:cNvPr id="695" name="Shape 695"/>
          <p:cNvSpPr/>
          <p:nvPr/>
        </p:nvSpPr>
        <p:spPr>
          <a:xfrm flipH="1" flipV="1">
            <a:off x="5154505" y="2388728"/>
            <a:ext cx="2311967" cy="2"/>
          </a:xfrm>
          <a:prstGeom prst="line">
            <a:avLst/>
          </a:prstGeom>
          <a:ln w="25400">
            <a:solidFill>
              <a:srgbClr val="000000"/>
            </a:solidFill>
          </a:ln>
        </p:spPr>
        <p:txBody>
          <a:bodyPr lIns="45718" tIns="45718" rIns="45718" bIns="45718"/>
          <a:lstStyle/>
          <a:p>
            <a:pPr/>
          </a:p>
        </p:txBody>
      </p:sp>
      <p:sp>
        <p:nvSpPr>
          <p:cNvPr id="696" name="Shape 696"/>
          <p:cNvSpPr/>
          <p:nvPr/>
        </p:nvSpPr>
        <p:spPr>
          <a:xfrm flipH="1" flipV="1">
            <a:off x="5569937" y="3099928"/>
            <a:ext cx="2792873" cy="2"/>
          </a:xfrm>
          <a:prstGeom prst="line">
            <a:avLst/>
          </a:prstGeom>
          <a:ln w="25400">
            <a:solidFill>
              <a:srgbClr val="000000"/>
            </a:solidFill>
          </a:ln>
        </p:spPr>
        <p:txBody>
          <a:bodyPr lIns="45718" tIns="45718" rIns="45718" bIns="45718"/>
          <a:lstStyle/>
          <a:p>
            <a:pPr/>
          </a:p>
        </p:txBody>
      </p:sp>
      <p:sp>
        <p:nvSpPr>
          <p:cNvPr id="697" name="Shape 697"/>
          <p:cNvSpPr/>
          <p:nvPr/>
        </p:nvSpPr>
        <p:spPr>
          <a:xfrm flipH="1" flipV="1">
            <a:off x="5411892" y="3370862"/>
            <a:ext cx="3102189" cy="4517"/>
          </a:xfrm>
          <a:prstGeom prst="line">
            <a:avLst/>
          </a:prstGeom>
          <a:ln w="25400">
            <a:solidFill>
              <a:srgbClr val="000000"/>
            </a:solidFill>
          </a:ln>
        </p:spPr>
        <p:txBody>
          <a:bodyPr lIns="45718" tIns="45718" rIns="45718" bIns="45718"/>
          <a:lstStyle/>
          <a:p>
            <a:pPr/>
          </a:p>
        </p:txBody>
      </p:sp>
      <p:sp>
        <p:nvSpPr>
          <p:cNvPr id="698" name="Shape 698"/>
          <p:cNvSpPr/>
          <p:nvPr/>
        </p:nvSpPr>
        <p:spPr>
          <a:xfrm flipH="1" flipV="1">
            <a:off x="4858737" y="3682434"/>
            <a:ext cx="3829193" cy="2"/>
          </a:xfrm>
          <a:prstGeom prst="line">
            <a:avLst/>
          </a:prstGeom>
          <a:ln w="25400">
            <a:solidFill>
              <a:srgbClr val="000000"/>
            </a:solidFill>
          </a:ln>
        </p:spPr>
        <p:txBody>
          <a:bodyPr lIns="45718" tIns="45718" rIns="45718" bIns="45718"/>
          <a:lstStyle/>
          <a:p>
            <a:pPr/>
          </a:p>
        </p:txBody>
      </p:sp>
      <p:sp>
        <p:nvSpPr>
          <p:cNvPr id="699" name="Shape 699"/>
          <p:cNvSpPr/>
          <p:nvPr/>
        </p:nvSpPr>
        <p:spPr>
          <a:xfrm flipH="1" flipV="1">
            <a:off x="5136443" y="3942079"/>
            <a:ext cx="2973495" cy="2"/>
          </a:xfrm>
          <a:prstGeom prst="line">
            <a:avLst/>
          </a:prstGeom>
          <a:ln w="25400">
            <a:solidFill>
              <a:srgbClr val="000000"/>
            </a:solidFill>
          </a:ln>
        </p:spPr>
        <p:txBody>
          <a:bodyPr lIns="45718" tIns="45718" rIns="45718" bIns="45718"/>
          <a:lstStyle/>
          <a:p>
            <a:pPr/>
          </a:p>
        </p:txBody>
      </p:sp>
      <p:sp>
        <p:nvSpPr>
          <p:cNvPr id="700" name="Shape 700"/>
          <p:cNvSpPr/>
          <p:nvPr/>
        </p:nvSpPr>
        <p:spPr>
          <a:xfrm>
            <a:off x="8001564" y="1106310"/>
            <a:ext cx="2131344" cy="2"/>
          </a:xfrm>
          <a:prstGeom prst="line">
            <a:avLst/>
          </a:prstGeom>
          <a:ln w="25400">
            <a:solidFill>
              <a:srgbClr val="000000"/>
            </a:solidFill>
          </a:ln>
        </p:spPr>
        <p:txBody>
          <a:bodyPr lIns="45718" tIns="45718" rIns="45718" bIns="45718"/>
          <a:lstStyle/>
          <a:p>
            <a:pPr/>
          </a:p>
        </p:txBody>
      </p:sp>
      <p:sp>
        <p:nvSpPr>
          <p:cNvPr id="701" name="Shape 701"/>
          <p:cNvSpPr/>
          <p:nvPr/>
        </p:nvSpPr>
        <p:spPr>
          <a:xfrm>
            <a:off x="9489440" y="2598702"/>
            <a:ext cx="636695" cy="2"/>
          </a:xfrm>
          <a:prstGeom prst="line">
            <a:avLst/>
          </a:prstGeom>
          <a:ln w="25400">
            <a:solidFill>
              <a:srgbClr val="000000"/>
            </a:solidFill>
          </a:ln>
        </p:spPr>
        <p:txBody>
          <a:bodyPr lIns="45718" tIns="45718" rIns="45718" bIns="45718"/>
          <a:lstStyle/>
          <a:p>
            <a:pPr/>
          </a:p>
        </p:txBody>
      </p:sp>
      <p:sp>
        <p:nvSpPr>
          <p:cNvPr id="702" name="Shape 702"/>
          <p:cNvSpPr/>
          <p:nvPr/>
        </p:nvSpPr>
        <p:spPr>
          <a:xfrm>
            <a:off x="9645225" y="3068318"/>
            <a:ext cx="498970" cy="2"/>
          </a:xfrm>
          <a:prstGeom prst="line">
            <a:avLst/>
          </a:prstGeom>
          <a:ln w="25400">
            <a:solidFill>
              <a:srgbClr val="000000"/>
            </a:solidFill>
          </a:ln>
        </p:spPr>
        <p:txBody>
          <a:bodyPr lIns="45718" tIns="45718" rIns="45718" bIns="45718"/>
          <a:lstStyle/>
          <a:p>
            <a:pPr/>
          </a:p>
        </p:txBody>
      </p:sp>
      <p:sp>
        <p:nvSpPr>
          <p:cNvPr id="703" name="Shape 703"/>
          <p:cNvSpPr/>
          <p:nvPr/>
        </p:nvSpPr>
        <p:spPr>
          <a:xfrm>
            <a:off x="9945510" y="3659856"/>
            <a:ext cx="198686" cy="2"/>
          </a:xfrm>
          <a:prstGeom prst="line">
            <a:avLst/>
          </a:prstGeom>
          <a:ln w="25400">
            <a:solidFill>
              <a:srgbClr val="000000"/>
            </a:solidFill>
          </a:ln>
        </p:spPr>
        <p:txBody>
          <a:bodyPr lIns="45718" tIns="45718" rIns="45718" bIns="45718"/>
          <a:lstStyle/>
          <a:p>
            <a:pPr/>
          </a:p>
        </p:txBody>
      </p:sp>
      <p:sp>
        <p:nvSpPr>
          <p:cNvPr id="704" name="Shape 704"/>
          <p:cNvSpPr/>
          <p:nvPr/>
        </p:nvSpPr>
        <p:spPr>
          <a:xfrm flipH="1">
            <a:off x="5707662" y="6206630"/>
            <a:ext cx="2052322" cy="2"/>
          </a:xfrm>
          <a:prstGeom prst="line">
            <a:avLst/>
          </a:prstGeom>
          <a:ln w="25400">
            <a:solidFill>
              <a:srgbClr val="000000"/>
            </a:solidFill>
          </a:ln>
        </p:spPr>
        <p:txBody>
          <a:bodyPr lIns="45718" tIns="45718" rIns="45718" bIns="45718"/>
          <a:lstStyle/>
          <a:p>
            <a:pPr/>
          </a:p>
        </p:txBody>
      </p:sp>
      <p:sp>
        <p:nvSpPr>
          <p:cNvPr id="705" name="Shape 705"/>
          <p:cNvSpPr/>
          <p:nvPr/>
        </p:nvSpPr>
        <p:spPr>
          <a:xfrm flipH="1">
            <a:off x="5714434" y="6482079"/>
            <a:ext cx="2004909" cy="2"/>
          </a:xfrm>
          <a:prstGeom prst="line">
            <a:avLst/>
          </a:prstGeom>
          <a:ln w="25400">
            <a:solidFill>
              <a:srgbClr val="000000"/>
            </a:solidFill>
          </a:ln>
        </p:spPr>
        <p:txBody>
          <a:bodyPr lIns="45718" tIns="45718" rIns="45718" bIns="45718"/>
          <a:lstStyle/>
          <a:p>
            <a:pPr/>
          </a:p>
        </p:txBody>
      </p:sp>
      <p:sp>
        <p:nvSpPr>
          <p:cNvPr id="706" name="Shape 706"/>
          <p:cNvSpPr/>
          <p:nvPr/>
        </p:nvSpPr>
        <p:spPr>
          <a:xfrm flipH="1">
            <a:off x="5606061" y="6795910"/>
            <a:ext cx="2178758" cy="2"/>
          </a:xfrm>
          <a:prstGeom prst="line">
            <a:avLst/>
          </a:prstGeom>
          <a:ln w="25400">
            <a:solidFill>
              <a:srgbClr val="000000"/>
            </a:solidFill>
          </a:ln>
        </p:spPr>
        <p:txBody>
          <a:bodyPr lIns="45718" tIns="45718" rIns="45718" bIns="45718"/>
          <a:lstStyle/>
          <a:p>
            <a:pPr/>
          </a:p>
        </p:txBody>
      </p:sp>
      <p:sp>
        <p:nvSpPr>
          <p:cNvPr id="707" name="Shape 707"/>
          <p:cNvSpPr/>
          <p:nvPr/>
        </p:nvSpPr>
        <p:spPr>
          <a:xfrm flipH="1" flipV="1">
            <a:off x="6170506" y="7066843"/>
            <a:ext cx="1715912" cy="6775"/>
          </a:xfrm>
          <a:prstGeom prst="line">
            <a:avLst/>
          </a:prstGeom>
          <a:ln w="25400">
            <a:solidFill>
              <a:srgbClr val="000000"/>
            </a:solidFill>
          </a:ln>
        </p:spPr>
        <p:txBody>
          <a:bodyPr lIns="45718" tIns="45718" rIns="45718" bIns="45718"/>
          <a:lstStyle/>
          <a:p>
            <a:pPr/>
          </a:p>
        </p:txBody>
      </p:sp>
      <p:sp>
        <p:nvSpPr>
          <p:cNvPr id="708" name="Shape 708"/>
          <p:cNvSpPr/>
          <p:nvPr/>
        </p:nvSpPr>
        <p:spPr>
          <a:xfrm flipH="1">
            <a:off x="4870026" y="7367127"/>
            <a:ext cx="3120251" cy="2"/>
          </a:xfrm>
          <a:prstGeom prst="line">
            <a:avLst/>
          </a:prstGeom>
          <a:ln w="25400">
            <a:solidFill>
              <a:srgbClr val="000000"/>
            </a:solidFill>
          </a:ln>
        </p:spPr>
        <p:txBody>
          <a:bodyPr lIns="45718" tIns="45718" rIns="45718" bIns="45718"/>
          <a:lstStyle/>
          <a:p>
            <a:pPr/>
          </a:p>
        </p:txBody>
      </p:sp>
      <p:sp>
        <p:nvSpPr>
          <p:cNvPr id="709" name="Shape 709"/>
          <p:cNvSpPr/>
          <p:nvPr/>
        </p:nvSpPr>
        <p:spPr>
          <a:xfrm flipH="1" flipV="1">
            <a:off x="6454985" y="7662897"/>
            <a:ext cx="1311771" cy="6776"/>
          </a:xfrm>
          <a:prstGeom prst="line">
            <a:avLst/>
          </a:prstGeom>
          <a:ln w="25400">
            <a:solidFill>
              <a:srgbClr val="000000"/>
            </a:solidFill>
          </a:ln>
        </p:spPr>
        <p:txBody>
          <a:bodyPr lIns="45718" tIns="45718" rIns="45718" bIns="45718"/>
          <a:lstStyle/>
          <a:p>
            <a:pPr/>
          </a:p>
        </p:txBody>
      </p:sp>
      <p:sp>
        <p:nvSpPr>
          <p:cNvPr id="710" name="Shape 710"/>
          <p:cNvSpPr/>
          <p:nvPr/>
        </p:nvSpPr>
        <p:spPr>
          <a:xfrm flipH="1">
            <a:off x="5429955" y="7958666"/>
            <a:ext cx="1210171" cy="2"/>
          </a:xfrm>
          <a:prstGeom prst="line">
            <a:avLst/>
          </a:prstGeom>
          <a:ln w="25400">
            <a:solidFill>
              <a:srgbClr val="000000"/>
            </a:solidFill>
          </a:ln>
        </p:spPr>
        <p:txBody>
          <a:bodyPr lIns="45718" tIns="45718" rIns="45718" bIns="45718"/>
          <a:lstStyle/>
          <a:p>
            <a:pPr/>
          </a:p>
        </p:txBody>
      </p:sp>
      <p:sp>
        <p:nvSpPr>
          <p:cNvPr id="711" name="Shape 711"/>
          <p:cNvSpPr/>
          <p:nvPr/>
        </p:nvSpPr>
        <p:spPr>
          <a:xfrm flipH="1">
            <a:off x="5244816" y="8247661"/>
            <a:ext cx="1727203" cy="2"/>
          </a:xfrm>
          <a:prstGeom prst="line">
            <a:avLst/>
          </a:prstGeom>
          <a:ln w="25400">
            <a:solidFill>
              <a:srgbClr val="000000"/>
            </a:solidFill>
          </a:ln>
        </p:spPr>
        <p:txBody>
          <a:bodyPr lIns="45718" tIns="45718" rIns="45718" bIns="45718"/>
          <a:lstStyle/>
          <a:p>
            <a:pPr/>
          </a:p>
        </p:txBody>
      </p:sp>
      <p:sp>
        <p:nvSpPr>
          <p:cNvPr id="712" name="Shape 712"/>
          <p:cNvSpPr/>
          <p:nvPr/>
        </p:nvSpPr>
        <p:spPr>
          <a:xfrm flipH="1">
            <a:off x="4707466" y="8536657"/>
            <a:ext cx="2372927" cy="2"/>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16" name="Shape 716"/>
          <p:cNvSpPr/>
          <p:nvPr>
            <p:ph type="title" idx="4294967295"/>
          </p:nvPr>
        </p:nvSpPr>
        <p:spPr>
          <a:xfrm>
            <a:off x="27092" y="-2"/>
            <a:ext cx="2817709"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Summary Table 50.1</a:t>
            </a:r>
          </a:p>
        </p:txBody>
      </p:sp>
      <p:pic>
        <p:nvPicPr>
          <p:cNvPr id="717" name="image26.jpeg"/>
          <p:cNvPicPr>
            <a:picLocks noChangeAspect="1"/>
          </p:cNvPicPr>
          <p:nvPr/>
        </p:nvPicPr>
        <p:blipFill>
          <a:blip r:embed="rId3">
            <a:extLst/>
          </a:blip>
          <a:srcRect l="0" t="0" r="0" b="3158"/>
          <a:stretch>
            <a:fillRect/>
          </a:stretch>
        </p:blipFill>
        <p:spPr>
          <a:xfrm>
            <a:off x="1108567" y="1194364"/>
            <a:ext cx="10787666" cy="7130064"/>
          </a:xfrm>
          <a:prstGeom prst="rect">
            <a:avLst/>
          </a:prstGeom>
          <a:ln w="12700">
            <a:miter lim="400000"/>
          </a:ln>
        </p:spPr>
      </p:pic>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1" name="Shape 721"/>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Female Reproductive Systems</a:t>
            </a:r>
          </a:p>
        </p:txBody>
      </p:sp>
      <p:sp>
        <p:nvSpPr>
          <p:cNvPr id="722" name="Shape 722"/>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most important part of the reproductive system in female animals is the </a:t>
            </a:r>
            <a:r>
              <a:rPr b="1"/>
              <a:t>ovary</a:t>
            </a:r>
            <a:r>
              <a:t>, where meiosis occurs and </a:t>
            </a:r>
            <a:r>
              <a:rPr b="1"/>
              <a:t>egg cells</a:t>
            </a:r>
            <a:r>
              <a:t>, or </a:t>
            </a:r>
            <a:r>
              <a:rPr b="1"/>
              <a:t>ova</a:t>
            </a:r>
            <a:r>
              <a:t>, are produced</a:t>
            </a:r>
          </a:p>
          <a:p>
            <a:pPr lvl="1" marL="831360" indent="-386860" defTabSz="1300480">
              <a:spcBef>
                <a:spcPts val="800"/>
              </a:spcBef>
              <a:buClr>
                <a:srgbClr val="9D002D"/>
              </a:buClr>
              <a:buSzPct val="100000"/>
              <a:buChar char="–"/>
              <a:defRPr>
                <a:latin typeface="Arial"/>
                <a:ea typeface="Arial"/>
                <a:cs typeface="Arial"/>
                <a:sym typeface="Arial"/>
              </a:defRPr>
            </a:pPr>
            <a:r>
              <a:t>In the vast majority of species, the mature egg cell is a membrane-bound structure consisting of a haploid nucleus, a full complement of other organelles, and a large supply of nutrients in the form of yolk</a:t>
            </a:r>
          </a:p>
        </p:txBody>
      </p:sp>
      <p:sp>
        <p:nvSpPr>
          <p:cNvPr id="723" name="Shape 723"/>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5" name="Shape 725"/>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Reproductive Tract of Female Birds</a:t>
            </a:r>
          </a:p>
        </p:txBody>
      </p:sp>
      <p:sp>
        <p:nvSpPr>
          <p:cNvPr id="726" name="Shape 726"/>
          <p:cNvSpPr/>
          <p:nvPr>
            <p:ph type="body" idx="4294967295"/>
          </p:nvPr>
        </p:nvSpPr>
        <p:spPr>
          <a:xfrm>
            <a:off x="205456" y="1819768"/>
            <a:ext cx="12480999" cy="7559041"/>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Birds are oviparous vertebrates; they lay an amniotic egg protected by a hard shell</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structures that make up the female bird reproductive system include</a:t>
            </a:r>
          </a:p>
          <a:p>
            <a:pPr lvl="1" marL="831360" indent="-386860" defTabSz="1300480">
              <a:spcBef>
                <a:spcPts val="800"/>
              </a:spcBef>
              <a:buClr>
                <a:srgbClr val="9D002D"/>
              </a:buClr>
              <a:buSzPct val="100000"/>
              <a:buChar char="–"/>
              <a:defRPr>
                <a:latin typeface="Arial"/>
                <a:ea typeface="Arial"/>
                <a:cs typeface="Arial"/>
                <a:sym typeface="Arial"/>
              </a:defRPr>
            </a:pPr>
            <a:r>
              <a:t>A single </a:t>
            </a:r>
            <a:r>
              <a:rPr b="1"/>
              <a:t>ovary</a:t>
            </a:r>
            <a:r>
              <a:t>, from which ova are released</a:t>
            </a:r>
          </a:p>
          <a:p>
            <a:pPr lvl="1" marL="831360" indent="-386860" defTabSz="1300480">
              <a:spcBef>
                <a:spcPts val="800"/>
              </a:spcBef>
              <a:buClr>
                <a:srgbClr val="9D002D"/>
              </a:buClr>
              <a:buSzPct val="100000"/>
              <a:buChar char="–"/>
              <a:defRPr>
                <a:latin typeface="Arial"/>
                <a:ea typeface="Arial"/>
                <a:cs typeface="Arial"/>
                <a:sym typeface="Arial"/>
              </a:defRPr>
            </a:pPr>
            <a:r>
              <a:t>The </a:t>
            </a:r>
            <a:r>
              <a:rPr b="1"/>
              <a:t>oviduct</a:t>
            </a:r>
            <a:r>
              <a:t>, where fertilization occurs</a:t>
            </a:r>
          </a:p>
          <a:p>
            <a:pPr lvl="1" marL="831360" indent="-386860" defTabSz="1300480">
              <a:spcBef>
                <a:spcPts val="800"/>
              </a:spcBef>
              <a:buClr>
                <a:srgbClr val="9D002D"/>
              </a:buClr>
              <a:buSzPct val="100000"/>
              <a:buChar char="–"/>
              <a:defRPr>
                <a:latin typeface="Arial"/>
                <a:ea typeface="Arial"/>
                <a:cs typeface="Arial"/>
                <a:sym typeface="Arial"/>
              </a:defRPr>
            </a:pPr>
            <a:r>
              <a:t>The </a:t>
            </a:r>
            <a:r>
              <a:rPr b="1"/>
              <a:t>uterus</a:t>
            </a:r>
            <a:r>
              <a:t>, where the embryo develops and eggshell forms</a:t>
            </a:r>
          </a:p>
          <a:p>
            <a:pPr lvl="1" marL="831360" indent="-386860" defTabSz="1300480">
              <a:spcBef>
                <a:spcPts val="800"/>
              </a:spcBef>
              <a:buClr>
                <a:srgbClr val="9D002D"/>
              </a:buClr>
              <a:buSzPct val="100000"/>
              <a:buChar char="–"/>
              <a:defRPr>
                <a:latin typeface="Arial"/>
                <a:ea typeface="Arial"/>
                <a:cs typeface="Arial"/>
                <a:sym typeface="Arial"/>
              </a:defRPr>
            </a:pPr>
            <a:r>
              <a:t>The </a:t>
            </a:r>
            <a:r>
              <a:rPr b="1"/>
              <a:t>vagina</a:t>
            </a:r>
            <a:r>
              <a:t>, through which the mature egg passes</a:t>
            </a:r>
          </a:p>
          <a:p>
            <a:pPr lvl="1" marL="831360" indent="-386860" defTabSz="1300480">
              <a:spcBef>
                <a:spcPts val="800"/>
              </a:spcBef>
              <a:buClr>
                <a:srgbClr val="9D002D"/>
              </a:buClr>
              <a:buSzPct val="100000"/>
              <a:buChar char="–"/>
              <a:defRPr>
                <a:latin typeface="Arial"/>
                <a:ea typeface="Arial"/>
                <a:cs typeface="Arial"/>
                <a:sym typeface="Arial"/>
              </a:defRPr>
            </a:pPr>
            <a:r>
              <a:t>The </a:t>
            </a:r>
            <a:r>
              <a:rPr b="1"/>
              <a:t>cloaca,</a:t>
            </a:r>
            <a:r>
              <a:t> out of which the egg is laid</a:t>
            </a:r>
          </a:p>
        </p:txBody>
      </p:sp>
      <p:sp>
        <p:nvSpPr>
          <p:cNvPr id="727" name="Shape 727"/>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9" name="Shape 729"/>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Bird’s Egg</a:t>
            </a:r>
          </a:p>
        </p:txBody>
      </p:sp>
      <p:sp>
        <p:nvSpPr>
          <p:cNvPr id="730" name="Shape 730"/>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result of hard-shelled eggs is that they are laid into the outside or environment and must be incubated </a:t>
            </a:r>
          </a:p>
          <a:p>
            <a:pPr lvl="1" marL="831360" indent="-386860" defTabSz="1300480">
              <a:spcBef>
                <a:spcPts val="800"/>
              </a:spcBef>
              <a:buClr>
                <a:srgbClr val="9D002D"/>
              </a:buClr>
              <a:buSzPct val="100000"/>
              <a:buChar char="–"/>
              <a:defRPr>
                <a:latin typeface="Arial"/>
                <a:ea typeface="Arial"/>
                <a:cs typeface="Arial"/>
                <a:sym typeface="Arial"/>
              </a:defRPr>
            </a:pPr>
            <a:r>
              <a:t>The egg will not dry out, because it is a rich amniotic hard-shelled egg</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adaptation is that the egg can be laid on land </a:t>
            </a:r>
          </a:p>
          <a:p>
            <a:pPr lvl="1" marL="831360" indent="-386860" defTabSz="1300480">
              <a:spcBef>
                <a:spcPts val="800"/>
              </a:spcBef>
              <a:buClr>
                <a:srgbClr val="9D002D"/>
              </a:buClr>
              <a:buSzPct val="100000"/>
              <a:buChar char="–"/>
              <a:defRPr>
                <a:latin typeface="Arial"/>
                <a:ea typeface="Arial"/>
                <a:cs typeface="Arial"/>
                <a:sym typeface="Arial"/>
              </a:defRPr>
            </a:pPr>
            <a:r>
              <a:t>Another adaptation in female birds is the single ovary, making female birds light in weight for flight</a:t>
            </a:r>
          </a:p>
        </p:txBody>
      </p:sp>
      <p:sp>
        <p:nvSpPr>
          <p:cNvPr id="731" name="Shape 73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33" name="image27.jpeg"/>
          <p:cNvPicPr>
            <a:picLocks noChangeAspect="1"/>
          </p:cNvPicPr>
          <p:nvPr/>
        </p:nvPicPr>
        <p:blipFill>
          <a:blip r:embed="rId3">
            <a:extLst/>
          </a:blip>
          <a:srcRect l="0" t="0" r="0" b="2339"/>
          <a:stretch>
            <a:fillRect/>
          </a:stretch>
        </p:blipFill>
        <p:spPr>
          <a:xfrm>
            <a:off x="422203" y="194167"/>
            <a:ext cx="12158135" cy="9146262"/>
          </a:xfrm>
          <a:prstGeom prst="rect">
            <a:avLst/>
          </a:prstGeom>
          <a:ln w="12700">
            <a:miter lim="400000"/>
          </a:ln>
        </p:spPr>
      </p:pic>
      <p:sp>
        <p:nvSpPr>
          <p:cNvPr id="734" name="Shape 734"/>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50.12</a:t>
            </a:r>
          </a:p>
        </p:txBody>
      </p:sp>
      <p:sp>
        <p:nvSpPr>
          <p:cNvPr id="735" name="Shape 735"/>
          <p:cNvSpPr/>
          <p:nvPr/>
        </p:nvSpPr>
        <p:spPr>
          <a:xfrm>
            <a:off x="5152247" y="1562381"/>
            <a:ext cx="88255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Ovary </a:t>
            </a:r>
          </a:p>
        </p:txBody>
      </p:sp>
      <p:sp>
        <p:nvSpPr>
          <p:cNvPr id="736" name="Shape 736"/>
          <p:cNvSpPr/>
          <p:nvPr/>
        </p:nvSpPr>
        <p:spPr>
          <a:xfrm>
            <a:off x="4312354" y="3614701"/>
            <a:ext cx="1052948"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Follicle </a:t>
            </a:r>
          </a:p>
        </p:txBody>
      </p:sp>
      <p:sp>
        <p:nvSpPr>
          <p:cNvPr id="737" name="Shape 737"/>
          <p:cNvSpPr/>
          <p:nvPr/>
        </p:nvSpPr>
        <p:spPr>
          <a:xfrm>
            <a:off x="4294292" y="4533617"/>
            <a:ext cx="1006154" cy="651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2200">
                <a:latin typeface="Arial"/>
                <a:ea typeface="Arial"/>
                <a:cs typeface="Arial"/>
                <a:sym typeface="Arial"/>
              </a:defRPr>
            </a:pPr>
            <a:r>
              <a:t>Left</a:t>
            </a:r>
          </a:p>
          <a:p>
            <a:pPr algn="l" defTabSz="1300480">
              <a:defRPr b="1" sz="2200">
                <a:latin typeface="Arial"/>
                <a:ea typeface="Arial"/>
                <a:cs typeface="Arial"/>
                <a:sym typeface="Arial"/>
              </a:defRPr>
            </a:pPr>
            <a:r>
              <a:t>oviduct</a:t>
            </a:r>
          </a:p>
        </p:txBody>
      </p:sp>
      <p:sp>
        <p:nvSpPr>
          <p:cNvPr id="738" name="Shape 738"/>
          <p:cNvSpPr/>
          <p:nvPr/>
        </p:nvSpPr>
        <p:spPr>
          <a:xfrm>
            <a:off x="4294292" y="6321776"/>
            <a:ext cx="97532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Uterus </a:t>
            </a:r>
          </a:p>
        </p:txBody>
      </p:sp>
      <p:sp>
        <p:nvSpPr>
          <p:cNvPr id="739" name="Shape 739"/>
          <p:cNvSpPr/>
          <p:nvPr/>
        </p:nvSpPr>
        <p:spPr>
          <a:xfrm>
            <a:off x="4307838" y="7416799"/>
            <a:ext cx="1239169"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Intestine </a:t>
            </a:r>
          </a:p>
        </p:txBody>
      </p:sp>
      <p:sp>
        <p:nvSpPr>
          <p:cNvPr id="740" name="Shape 740"/>
          <p:cNvSpPr/>
          <p:nvPr/>
        </p:nvSpPr>
        <p:spPr>
          <a:xfrm>
            <a:off x="4307839" y="8687927"/>
            <a:ext cx="100656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Cloaca </a:t>
            </a:r>
          </a:p>
        </p:txBody>
      </p:sp>
      <p:sp>
        <p:nvSpPr>
          <p:cNvPr id="741" name="Shape 741"/>
          <p:cNvSpPr/>
          <p:nvPr/>
        </p:nvSpPr>
        <p:spPr>
          <a:xfrm>
            <a:off x="7441634" y="8249919"/>
            <a:ext cx="991011"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Vagina </a:t>
            </a:r>
          </a:p>
        </p:txBody>
      </p:sp>
      <p:sp>
        <p:nvSpPr>
          <p:cNvPr id="742" name="Shape 742"/>
          <p:cNvSpPr/>
          <p:nvPr/>
        </p:nvSpPr>
        <p:spPr>
          <a:xfrm>
            <a:off x="8769208" y="1257581"/>
            <a:ext cx="3567820"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1.</a:t>
            </a:r>
            <a:r>
              <a:rPr b="1">
                <a:latin typeface="Arial"/>
                <a:ea typeface="Arial"/>
                <a:cs typeface="Arial"/>
                <a:sym typeface="Arial"/>
              </a:rPr>
              <a:t> Meiosis and maturation</a:t>
            </a:r>
            <a:endParaRPr b="1">
              <a:latin typeface="Arial"/>
              <a:ea typeface="Arial"/>
              <a:cs typeface="Arial"/>
              <a:sym typeface="Arial"/>
            </a:endParaRPr>
          </a:p>
          <a:p>
            <a:pPr algn="l" defTabSz="1300480">
              <a:defRPr b="1" sz="2200">
                <a:latin typeface="Arial"/>
                <a:ea typeface="Arial"/>
                <a:cs typeface="Arial"/>
                <a:sym typeface="Arial"/>
              </a:defRPr>
            </a:pPr>
            <a:r>
              <a:t>of follicles. </a:t>
            </a:r>
          </a:p>
        </p:txBody>
      </p:sp>
      <p:sp>
        <p:nvSpPr>
          <p:cNvPr id="743" name="Shape 743"/>
          <p:cNvSpPr/>
          <p:nvPr/>
        </p:nvSpPr>
        <p:spPr>
          <a:xfrm>
            <a:off x="8769208" y="2801902"/>
            <a:ext cx="2962226"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2.</a:t>
            </a:r>
            <a:r>
              <a:rPr b="1">
                <a:latin typeface="Arial"/>
                <a:ea typeface="Arial"/>
                <a:cs typeface="Arial"/>
                <a:sym typeface="Arial"/>
              </a:rPr>
              <a:t> Entry of the follicle</a:t>
            </a:r>
            <a:endParaRPr b="1">
              <a:latin typeface="Arial"/>
              <a:ea typeface="Arial"/>
              <a:cs typeface="Arial"/>
              <a:sym typeface="Arial"/>
            </a:endParaRPr>
          </a:p>
          <a:p>
            <a:pPr algn="l" defTabSz="1300480">
              <a:defRPr b="1" sz="2200">
                <a:latin typeface="Arial"/>
                <a:ea typeface="Arial"/>
                <a:cs typeface="Arial"/>
                <a:sym typeface="Arial"/>
              </a:defRPr>
            </a:pPr>
            <a:r>
              <a:t>into oviduct. </a:t>
            </a:r>
          </a:p>
        </p:txBody>
      </p:sp>
      <p:sp>
        <p:nvSpPr>
          <p:cNvPr id="744" name="Shape 744"/>
          <p:cNvSpPr/>
          <p:nvPr/>
        </p:nvSpPr>
        <p:spPr>
          <a:xfrm>
            <a:off x="8769208" y="4567483"/>
            <a:ext cx="335472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3.</a:t>
            </a:r>
            <a:r>
              <a:rPr b="1">
                <a:latin typeface="Arial"/>
                <a:ea typeface="Arial"/>
                <a:cs typeface="Arial"/>
                <a:sym typeface="Arial"/>
              </a:rPr>
              <a:t> Addition of egg white. </a:t>
            </a:r>
          </a:p>
        </p:txBody>
      </p:sp>
      <p:sp>
        <p:nvSpPr>
          <p:cNvPr id="745" name="Shape 745"/>
          <p:cNvSpPr/>
          <p:nvPr/>
        </p:nvSpPr>
        <p:spPr>
          <a:xfrm>
            <a:off x="8766950" y="5321582"/>
            <a:ext cx="2687192"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4.</a:t>
            </a:r>
            <a:r>
              <a:rPr b="1">
                <a:latin typeface="Arial"/>
                <a:ea typeface="Arial"/>
                <a:cs typeface="Arial"/>
                <a:sym typeface="Arial"/>
              </a:rPr>
              <a:t> Addition of outer</a:t>
            </a:r>
            <a:endParaRPr b="1">
              <a:latin typeface="Arial"/>
              <a:ea typeface="Arial"/>
              <a:cs typeface="Arial"/>
              <a:sym typeface="Arial"/>
            </a:endParaRPr>
          </a:p>
          <a:p>
            <a:pPr algn="l" defTabSz="1300480">
              <a:defRPr b="1" sz="2200">
                <a:latin typeface="Arial"/>
                <a:ea typeface="Arial"/>
                <a:cs typeface="Arial"/>
                <a:sym typeface="Arial"/>
              </a:defRPr>
            </a:pPr>
            <a:r>
              <a:t>membranes. </a:t>
            </a:r>
          </a:p>
        </p:txBody>
      </p:sp>
      <p:sp>
        <p:nvSpPr>
          <p:cNvPr id="746" name="Shape 746"/>
          <p:cNvSpPr/>
          <p:nvPr/>
        </p:nvSpPr>
        <p:spPr>
          <a:xfrm>
            <a:off x="8766950" y="6716887"/>
            <a:ext cx="3443264"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5.</a:t>
            </a:r>
            <a:r>
              <a:rPr b="1">
                <a:latin typeface="Arial"/>
                <a:ea typeface="Arial"/>
                <a:cs typeface="Arial"/>
                <a:sym typeface="Arial"/>
              </a:rPr>
              <a:t> Formation of eggshell. </a:t>
            </a:r>
          </a:p>
        </p:txBody>
      </p:sp>
      <p:sp>
        <p:nvSpPr>
          <p:cNvPr id="747" name="Shape 747"/>
          <p:cNvSpPr/>
          <p:nvPr/>
        </p:nvSpPr>
        <p:spPr>
          <a:xfrm>
            <a:off x="8766950" y="8426025"/>
            <a:ext cx="192225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200">
                <a:latin typeface="Arial Black"/>
                <a:ea typeface="Arial Black"/>
                <a:cs typeface="Arial Black"/>
                <a:sym typeface="Arial Black"/>
              </a:defRPr>
            </a:pPr>
            <a:r>
              <a:t>6.</a:t>
            </a:r>
            <a:r>
              <a:rPr b="1">
                <a:latin typeface="Arial"/>
                <a:ea typeface="Arial"/>
                <a:cs typeface="Arial"/>
                <a:sym typeface="Arial"/>
              </a:rPr>
              <a:t> Egg is laid. </a:t>
            </a:r>
          </a:p>
        </p:txBody>
      </p:sp>
      <p:sp>
        <p:nvSpPr>
          <p:cNvPr id="748" name="Shape 748"/>
          <p:cNvSpPr/>
          <p:nvPr/>
        </p:nvSpPr>
        <p:spPr>
          <a:xfrm>
            <a:off x="6048585" y="1018257"/>
            <a:ext cx="155789" cy="1449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635" y="0"/>
                  <a:pt x="10800" y="542"/>
                  <a:pt x="10800" y="1211"/>
                </a:cubicBezTo>
                <a:lnTo>
                  <a:pt x="10800" y="9589"/>
                </a:lnTo>
                <a:cubicBezTo>
                  <a:pt x="10800" y="10258"/>
                  <a:pt x="5965" y="10800"/>
                  <a:pt x="0" y="10800"/>
                </a:cubicBezTo>
                <a:cubicBezTo>
                  <a:pt x="5965" y="10800"/>
                  <a:pt x="10800" y="11342"/>
                  <a:pt x="10800" y="12011"/>
                </a:cubicBezTo>
                <a:lnTo>
                  <a:pt x="10800" y="20389"/>
                </a:lnTo>
                <a:cubicBezTo>
                  <a:pt x="10800" y="21058"/>
                  <a:pt x="15635" y="21600"/>
                  <a:pt x="2160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
        <p:nvSpPr>
          <p:cNvPr id="749" name="Shape 749"/>
          <p:cNvSpPr/>
          <p:nvPr/>
        </p:nvSpPr>
        <p:spPr>
          <a:xfrm flipH="1">
            <a:off x="5382541" y="3793066"/>
            <a:ext cx="1420144" cy="11291"/>
          </a:xfrm>
          <a:prstGeom prst="line">
            <a:avLst/>
          </a:prstGeom>
          <a:ln w="25400">
            <a:solidFill>
              <a:srgbClr val="000000"/>
            </a:solidFill>
          </a:ln>
        </p:spPr>
        <p:txBody>
          <a:bodyPr lIns="45718" tIns="45718" rIns="45718" bIns="45718"/>
          <a:lstStyle/>
          <a:p>
            <a:pPr/>
          </a:p>
        </p:txBody>
      </p:sp>
      <p:sp>
        <p:nvSpPr>
          <p:cNvPr id="750" name="Shape 750"/>
          <p:cNvSpPr/>
          <p:nvPr/>
        </p:nvSpPr>
        <p:spPr>
          <a:xfrm flipH="1">
            <a:off x="5389314" y="5032585"/>
            <a:ext cx="715718" cy="13549"/>
          </a:xfrm>
          <a:prstGeom prst="line">
            <a:avLst/>
          </a:prstGeom>
          <a:ln w="25400">
            <a:solidFill>
              <a:srgbClr val="000000"/>
            </a:solidFill>
          </a:ln>
        </p:spPr>
        <p:txBody>
          <a:bodyPr lIns="45718" tIns="45718" rIns="45718" bIns="45718"/>
          <a:lstStyle/>
          <a:p>
            <a:pPr/>
          </a:p>
        </p:txBody>
      </p:sp>
      <p:sp>
        <p:nvSpPr>
          <p:cNvPr id="751" name="Shape 751"/>
          <p:cNvSpPr/>
          <p:nvPr/>
        </p:nvSpPr>
        <p:spPr>
          <a:xfrm flipH="1">
            <a:off x="5299004" y="6509173"/>
            <a:ext cx="1185335" cy="2"/>
          </a:xfrm>
          <a:prstGeom prst="line">
            <a:avLst/>
          </a:prstGeom>
          <a:ln w="25400">
            <a:solidFill>
              <a:srgbClr val="000000"/>
            </a:solidFill>
          </a:ln>
        </p:spPr>
        <p:txBody>
          <a:bodyPr lIns="45718" tIns="45718" rIns="45718" bIns="45718"/>
          <a:lstStyle/>
          <a:p>
            <a:pPr/>
          </a:p>
        </p:txBody>
      </p:sp>
      <p:sp>
        <p:nvSpPr>
          <p:cNvPr id="752" name="Shape 752"/>
          <p:cNvSpPr/>
          <p:nvPr/>
        </p:nvSpPr>
        <p:spPr>
          <a:xfrm flipH="1">
            <a:off x="5563163" y="7597422"/>
            <a:ext cx="440269" cy="2"/>
          </a:xfrm>
          <a:prstGeom prst="line">
            <a:avLst/>
          </a:prstGeom>
          <a:ln w="25400">
            <a:solidFill>
              <a:srgbClr val="000000"/>
            </a:solidFill>
          </a:ln>
        </p:spPr>
        <p:txBody>
          <a:bodyPr lIns="45718" tIns="45718" rIns="45718" bIns="45718"/>
          <a:lstStyle/>
          <a:p>
            <a:pPr/>
          </a:p>
        </p:txBody>
      </p:sp>
      <p:sp>
        <p:nvSpPr>
          <p:cNvPr id="753" name="Shape 753"/>
          <p:cNvSpPr/>
          <p:nvPr/>
        </p:nvSpPr>
        <p:spPr>
          <a:xfrm flipH="1" flipV="1">
            <a:off x="5335128" y="8868550"/>
            <a:ext cx="1076963" cy="18064"/>
          </a:xfrm>
          <a:prstGeom prst="line">
            <a:avLst/>
          </a:prstGeom>
          <a:ln w="25400">
            <a:solidFill>
              <a:srgbClr val="000000"/>
            </a:solidFill>
          </a:ln>
        </p:spPr>
        <p:txBody>
          <a:bodyPr lIns="45718" tIns="45718" rIns="45718" bIns="45718"/>
          <a:lstStyle/>
          <a:p>
            <a:pPr/>
          </a:p>
        </p:txBody>
      </p:sp>
      <p:sp>
        <p:nvSpPr>
          <p:cNvPr id="754" name="Shape 754"/>
          <p:cNvSpPr/>
          <p:nvPr/>
        </p:nvSpPr>
        <p:spPr>
          <a:xfrm>
            <a:off x="7091678" y="8292817"/>
            <a:ext cx="349958" cy="149016"/>
          </a:xfrm>
          <a:prstGeom prst="line">
            <a:avLst/>
          </a:prstGeom>
          <a:ln w="25400">
            <a:solidFill>
              <a:srgbClr val="000000"/>
            </a:solidFill>
          </a:ln>
        </p:spPr>
        <p:txBody>
          <a:bodyPr lIns="45718" tIns="45718" rIns="45718" bIns="45718"/>
          <a:lstStyle/>
          <a:p>
            <a:pPr/>
          </a:p>
        </p:txBody>
      </p:sp>
      <p:sp>
        <p:nvSpPr>
          <p:cNvPr id="755" name="Shape 755"/>
          <p:cNvSpPr/>
          <p:nvPr/>
        </p:nvSpPr>
        <p:spPr>
          <a:xfrm rot="1266101">
            <a:off x="6958471" y="8139287"/>
            <a:ext cx="139984" cy="252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588"/>
                  <a:pt x="10800" y="3546"/>
                </a:cubicBezTo>
                <a:lnTo>
                  <a:pt x="10800" y="7254"/>
                </a:lnTo>
                <a:cubicBezTo>
                  <a:pt x="10800" y="9212"/>
                  <a:pt x="15635" y="10800"/>
                  <a:pt x="21600" y="10800"/>
                </a:cubicBezTo>
                <a:cubicBezTo>
                  <a:pt x="15635" y="10800"/>
                  <a:pt x="10800" y="12388"/>
                  <a:pt x="10800" y="14346"/>
                </a:cubicBezTo>
                <a:lnTo>
                  <a:pt x="10800" y="18054"/>
                </a:lnTo>
                <a:cubicBezTo>
                  <a:pt x="10800" y="20012"/>
                  <a:pt x="5965" y="21600"/>
                  <a:pt x="0" y="21600"/>
                </a:cubicBezTo>
              </a:path>
            </a:pathLst>
          </a:custGeom>
          <a:ln w="25400">
            <a:solidFill>
              <a:srgbClr val="000000"/>
            </a:solidFill>
          </a:ln>
        </p:spPr>
        <p:txBody>
          <a:bodyPr lIns="50800" tIns="50800" rIns="50800" bIns="50800"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9" name="Shape 759"/>
          <p:cNvSpPr/>
          <p:nvPr>
            <p:ph type="title" idx="4294967295"/>
          </p:nvPr>
        </p:nvSpPr>
        <p:spPr>
          <a:xfrm>
            <a:off x="97083" y="277706"/>
            <a:ext cx="1290771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External and Internal Anatomy of Human Females</a:t>
            </a:r>
          </a:p>
        </p:txBody>
      </p:sp>
      <p:sp>
        <p:nvSpPr>
          <p:cNvPr id="760" name="Shape 760"/>
          <p:cNvSpPr/>
          <p:nvPr>
            <p:ph type="body" idx="4294967295"/>
          </p:nvPr>
        </p:nvSpPr>
        <p:spPr>
          <a:xfrm>
            <a:off x="205456" y="1873955"/>
            <a:ext cx="12480999" cy="7662899"/>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Humans are viviparous vertebrates; the female retains the embryo and provides the nourishment</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The external anatomy of the human female reproductive system consists of</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The </a:t>
            </a:r>
            <a:r>
              <a:rPr b="1"/>
              <a:t>labia minora</a:t>
            </a:r>
            <a:r>
              <a:t> and </a:t>
            </a:r>
            <a:r>
              <a:rPr b="1"/>
              <a:t>labia majora</a:t>
            </a:r>
            <a:r>
              <a:t>, folds of skin that cover the urethral and vaginal openings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The </a:t>
            </a:r>
            <a:r>
              <a:rPr b="1"/>
              <a:t>clitoris</a:t>
            </a:r>
            <a:r>
              <a:t>, a sensitive organ that develops from the same embryonic cells that give rise to the penis in males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The </a:t>
            </a:r>
            <a:r>
              <a:rPr b="1"/>
              <a:t>vagina</a:t>
            </a:r>
            <a:r>
              <a:t>, the chamber where semen is deposited during sexual intercourse and through which a baby is delivered during childbirth</a:t>
            </a:r>
          </a:p>
        </p:txBody>
      </p:sp>
      <p:sp>
        <p:nvSpPr>
          <p:cNvPr id="761" name="Shape 761"/>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3" name="Shape 763"/>
          <p:cNvSpPr/>
          <p:nvPr>
            <p:ph type="title" idx="4294967295"/>
          </p:nvPr>
        </p:nvSpPr>
        <p:spPr>
          <a:xfrm>
            <a:off x="97083" y="277706"/>
            <a:ext cx="1290771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External and Internal Anatomy of Human Females</a:t>
            </a:r>
          </a:p>
        </p:txBody>
      </p:sp>
      <p:sp>
        <p:nvSpPr>
          <p:cNvPr id="764" name="Shape 764"/>
          <p:cNvSpPr/>
          <p:nvPr>
            <p:ph type="body" idx="4294967295"/>
          </p:nvPr>
        </p:nvSpPr>
        <p:spPr>
          <a:xfrm>
            <a:off x="205456" y="1837829"/>
            <a:ext cx="12480999" cy="7649355"/>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mammalian internal female reproductive system has two functions:</a:t>
            </a:r>
          </a:p>
          <a:p>
            <a:pPr lvl="1" marL="962660" indent="-518159" defTabSz="1300480">
              <a:spcBef>
                <a:spcPts val="800"/>
              </a:spcBef>
              <a:buClr>
                <a:srgbClr val="000000"/>
              </a:buClr>
              <a:buSzPct val="100000"/>
              <a:buAutoNum type="arabicPeriod" startAt="1"/>
              <a:defRPr sz="3400">
                <a:latin typeface="Arial"/>
                <a:ea typeface="Arial"/>
                <a:cs typeface="Arial"/>
                <a:sym typeface="Arial"/>
              </a:defRPr>
            </a:pPr>
            <a:r>
              <a:t>Production and transport of eggs</a:t>
            </a:r>
          </a:p>
          <a:p>
            <a:pPr lvl="2" marL="1295400" indent="-406400" defTabSz="1300480">
              <a:spcBef>
                <a:spcPts val="700"/>
              </a:spcBef>
              <a:buClr>
                <a:srgbClr val="9D002D"/>
              </a:buClr>
              <a:buSzPct val="100000"/>
              <a:buChar char="–"/>
              <a:defRPr sz="3200">
                <a:latin typeface="Arial"/>
                <a:ea typeface="Arial"/>
                <a:cs typeface="Arial"/>
                <a:sym typeface="Arial"/>
              </a:defRPr>
            </a:pPr>
            <a:r>
              <a:t>Eggs are produced in the paired </a:t>
            </a:r>
            <a:r>
              <a:rPr b="1"/>
              <a:t>ovaries</a:t>
            </a:r>
            <a:r>
              <a:t> </a:t>
            </a:r>
          </a:p>
          <a:p>
            <a:pPr lvl="2" marL="1295400" indent="-406400" defTabSz="1300480">
              <a:spcBef>
                <a:spcPts val="700"/>
              </a:spcBef>
              <a:buClr>
                <a:srgbClr val="9D002D"/>
              </a:buClr>
              <a:buSzPct val="100000"/>
              <a:buChar char="–"/>
              <a:defRPr sz="3200">
                <a:latin typeface="Arial"/>
                <a:ea typeface="Arial"/>
                <a:cs typeface="Arial"/>
                <a:sym typeface="Arial"/>
              </a:defRPr>
            </a:pPr>
            <a:r>
              <a:t>During </a:t>
            </a:r>
            <a:r>
              <a:rPr b="1"/>
              <a:t>ovulation</a:t>
            </a:r>
            <a:r>
              <a:t>, an egg is expelled from the ovary and enters the </a:t>
            </a:r>
            <a:r>
              <a:rPr b="1"/>
              <a:t>oviduct</a:t>
            </a:r>
            <a:r>
              <a:t> (</a:t>
            </a:r>
            <a:r>
              <a:rPr b="1"/>
              <a:t>fallopian tube</a:t>
            </a:r>
            <a:r>
              <a:t>), where fertilization may take place </a:t>
            </a:r>
          </a:p>
          <a:p>
            <a:pPr lvl="2" marL="1295400" indent="-406400" defTabSz="1300480">
              <a:spcBef>
                <a:spcPts val="700"/>
              </a:spcBef>
              <a:buClr>
                <a:srgbClr val="9D002D"/>
              </a:buClr>
              <a:buSzPct val="100000"/>
              <a:buChar char="–"/>
              <a:defRPr sz="3200">
                <a:latin typeface="Arial"/>
                <a:ea typeface="Arial"/>
                <a:cs typeface="Arial"/>
                <a:sym typeface="Arial"/>
              </a:defRPr>
            </a:pPr>
            <a:r>
              <a:t>Fertilized eggs are then transported to the </a:t>
            </a:r>
            <a:r>
              <a:rPr b="1"/>
              <a:t>uterus</a:t>
            </a:r>
            <a:endParaRPr sz="1600"/>
          </a:p>
          <a:p>
            <a:pPr lvl="1" marL="962660" indent="-518159" defTabSz="1300480">
              <a:spcBef>
                <a:spcPts val="800"/>
              </a:spcBef>
              <a:buClr>
                <a:srgbClr val="000000"/>
              </a:buClr>
              <a:buSzPct val="100000"/>
              <a:buAutoNum type="arabicPeriod" startAt="1"/>
              <a:defRPr sz="3400">
                <a:latin typeface="Arial"/>
                <a:ea typeface="Arial"/>
                <a:cs typeface="Arial"/>
                <a:sym typeface="Arial"/>
              </a:defRPr>
            </a:pPr>
            <a:r>
              <a:t>Development of offspring</a:t>
            </a:r>
          </a:p>
          <a:p>
            <a:pPr lvl="2" marL="1295400" indent="-406400" defTabSz="1300480">
              <a:spcBef>
                <a:spcPts val="700"/>
              </a:spcBef>
              <a:buClr>
                <a:srgbClr val="9D002D"/>
              </a:buClr>
              <a:buSzPct val="100000"/>
              <a:buChar char="–"/>
              <a:defRPr sz="3200">
                <a:latin typeface="Arial"/>
                <a:ea typeface="Arial"/>
                <a:cs typeface="Arial"/>
                <a:sym typeface="Arial"/>
              </a:defRPr>
            </a:pPr>
            <a:r>
              <a:t>Embryonic development takes place in the uterus</a:t>
            </a:r>
          </a:p>
          <a:p>
            <a:pPr lvl="2" marL="1295400" indent="-406400" defTabSz="1300480">
              <a:spcBef>
                <a:spcPts val="700"/>
              </a:spcBef>
              <a:buClr>
                <a:srgbClr val="9D002D"/>
              </a:buClr>
              <a:buSzPct val="100000"/>
              <a:buChar char="–"/>
              <a:defRPr sz="3200">
                <a:latin typeface="Arial"/>
                <a:ea typeface="Arial"/>
                <a:cs typeface="Arial"/>
                <a:sym typeface="Arial"/>
              </a:defRPr>
            </a:pPr>
            <a:r>
              <a:t>The developed fetus passes through its opening, the </a:t>
            </a:r>
            <a:r>
              <a:rPr b="1"/>
              <a:t>cervix</a:t>
            </a:r>
            <a:r>
              <a:t>, and into the </a:t>
            </a:r>
            <a:r>
              <a:rPr b="1"/>
              <a:t>vagina</a:t>
            </a:r>
            <a:r>
              <a:t> during </a:t>
            </a:r>
            <a:r>
              <a:rPr b="1"/>
              <a:t>childbirth</a:t>
            </a:r>
          </a:p>
        </p:txBody>
      </p:sp>
      <p:sp>
        <p:nvSpPr>
          <p:cNvPr id="765" name="Shape 765"/>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sp>
        <p:nvSpPr>
          <p:cNvPr id="192" name="Shape 192"/>
          <p:cNvSpPr/>
          <p:nvPr/>
        </p:nvSpPr>
        <p:spPr>
          <a:xfrm>
            <a:off x="0" y="0"/>
            <a:ext cx="13004800" cy="9753600"/>
          </a:xfrm>
          <a:prstGeom prst="rect">
            <a:avLst/>
          </a:prstGeom>
          <a:solidFill>
            <a:srgbClr val="FFFFFF"/>
          </a:solidFill>
          <a:ln w="12700">
            <a:solidFill>
              <a:srgbClr val="000000">
                <a:alpha val="0"/>
              </a:srgbClr>
            </a:solidFill>
          </a:ln>
        </p:spPr>
        <p:txBody>
          <a:bodyPr lIns="45719" rIns="45719" anchor="ctr"/>
          <a:lstStyle/>
          <a:p>
            <a:pPr defTabSz="914400">
              <a:defRPr sz="1800">
                <a:solidFill>
                  <a:srgbClr val="FFFFFF"/>
                </a:solidFill>
                <a:latin typeface="Calibri"/>
                <a:ea typeface="Calibri"/>
                <a:cs typeface="Calibri"/>
                <a:sym typeface="Calibri"/>
              </a:defRPr>
            </a:pPr>
          </a:p>
        </p:txBody>
      </p:sp>
      <p:pic>
        <p:nvPicPr>
          <p:cNvPr id="193" name="image35.jpg"/>
          <p:cNvPicPr>
            <a:picLocks noChangeAspect="1"/>
          </p:cNvPicPr>
          <p:nvPr/>
        </p:nvPicPr>
        <p:blipFill>
          <a:blip r:embed="rId2">
            <a:extLst/>
          </a:blip>
          <a:stretch>
            <a:fillRect/>
          </a:stretch>
        </p:blipFill>
        <p:spPr>
          <a:xfrm>
            <a:off x="381000" y="1701800"/>
            <a:ext cx="12230100" cy="6642100"/>
          </a:xfrm>
          <a:prstGeom prst="rect">
            <a:avLst/>
          </a:prstGeom>
          <a:ln w="12700">
            <a:miter lim="400000"/>
          </a:ln>
        </p:spPr>
      </p:pic>
      <p:sp>
        <p:nvSpPr>
          <p:cNvPr id="194" name="Shape 194"/>
          <p:cNvSpPr/>
          <p:nvPr/>
        </p:nvSpPr>
        <p:spPr>
          <a:xfrm>
            <a:off x="12369800" y="9220200"/>
            <a:ext cx="241300" cy="2558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914400">
              <a:lnSpc>
                <a:spcPts val="2000"/>
              </a:lnSpc>
              <a:defRPr sz="1800">
                <a:latin typeface="Gill Sans"/>
                <a:ea typeface="Gill Sans"/>
                <a:cs typeface="Gill Sans"/>
                <a:sym typeface="Gill Sans"/>
              </a:defRPr>
            </a:lvl1pPr>
          </a:lstStyle>
          <a:p>
            <a:pPr/>
            <a:r>
              <a:t>41</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7" name="Shape 767"/>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 Adaptation of the Hyena</a:t>
            </a:r>
          </a:p>
        </p:txBody>
      </p:sp>
      <p:sp>
        <p:nvSpPr>
          <p:cNvPr id="768" name="Shape 768"/>
          <p:cNvSpPr/>
          <p:nvPr>
            <p:ph type="body" idx="4294967295"/>
          </p:nvPr>
        </p:nvSpPr>
        <p:spPr>
          <a:xfrm>
            <a:off x="205456" y="1819768"/>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the spotted hyena, birth occurs through the clitoris, which is much longer than in most animals</a:t>
            </a:r>
          </a:p>
          <a:p>
            <a:pPr lvl="1" marL="831360" indent="-386860" defTabSz="1300480">
              <a:spcBef>
                <a:spcPts val="800"/>
              </a:spcBef>
              <a:buClr>
                <a:srgbClr val="9D002D"/>
              </a:buClr>
              <a:buSzPct val="100000"/>
              <a:buChar char="–"/>
              <a:defRPr>
                <a:latin typeface="Arial"/>
                <a:ea typeface="Arial"/>
                <a:cs typeface="Arial"/>
                <a:sym typeface="Arial"/>
              </a:defRPr>
            </a:pPr>
            <a:r>
              <a:t>The birth canal is enclosed in the clitoris structure </a:t>
            </a:r>
          </a:p>
          <a:p>
            <a:pPr lvl="1" marL="831360" indent="-386860" defTabSz="1300480">
              <a:spcBef>
                <a:spcPts val="800"/>
              </a:spcBef>
              <a:buClr>
                <a:srgbClr val="9D002D"/>
              </a:buClr>
              <a:buSzPct val="100000"/>
              <a:buChar char="–"/>
              <a:defRPr>
                <a:latin typeface="Arial"/>
                <a:ea typeface="Arial"/>
                <a:cs typeface="Arial"/>
                <a:sym typeface="Arial"/>
              </a:defRPr>
            </a:pPr>
            <a:r>
              <a:t>Mating and birthing occur through this organ</a:t>
            </a:r>
          </a:p>
          <a:p>
            <a:pPr lvl="1" marL="831360" indent="-386860" defTabSz="1300480">
              <a:spcBef>
                <a:spcPts val="800"/>
              </a:spcBef>
              <a:buClr>
                <a:srgbClr val="9D002D"/>
              </a:buClr>
              <a:buSzPct val="100000"/>
              <a:buChar char="–"/>
              <a:defRPr>
                <a:latin typeface="Arial"/>
                <a:ea typeface="Arial"/>
                <a:cs typeface="Arial"/>
                <a:sym typeface="Arial"/>
              </a:defRPr>
            </a:pPr>
            <a:r>
              <a:t>Because of the unusually high levels of the male hormone testosterone, females tend to be larger and more dominant</a:t>
            </a:r>
          </a:p>
        </p:txBody>
      </p:sp>
      <p:sp>
        <p:nvSpPr>
          <p:cNvPr id="769" name="Shape 769"/>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71" name="image28.jpeg"/>
          <p:cNvPicPr>
            <a:picLocks noChangeAspect="1"/>
          </p:cNvPicPr>
          <p:nvPr/>
        </p:nvPicPr>
        <p:blipFill>
          <a:blip r:embed="rId3">
            <a:extLst/>
          </a:blip>
          <a:srcRect l="0" t="0" r="0" b="2580"/>
          <a:stretch>
            <a:fillRect/>
          </a:stretch>
        </p:blipFill>
        <p:spPr>
          <a:xfrm>
            <a:off x="557669" y="356729"/>
            <a:ext cx="11889462" cy="9123681"/>
          </a:xfrm>
          <a:prstGeom prst="rect">
            <a:avLst/>
          </a:prstGeom>
          <a:ln w="12700">
            <a:miter lim="400000"/>
          </a:ln>
        </p:spPr>
      </p:pic>
      <p:sp>
        <p:nvSpPr>
          <p:cNvPr id="772" name="Shape 772"/>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50.13</a:t>
            </a:r>
          </a:p>
        </p:txBody>
      </p:sp>
      <p:sp>
        <p:nvSpPr>
          <p:cNvPr id="773" name="Shape 773"/>
          <p:cNvSpPr/>
          <p:nvPr/>
        </p:nvSpPr>
        <p:spPr>
          <a:xfrm>
            <a:off x="8290559" y="5177083"/>
            <a:ext cx="1017490" cy="450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Opening</a:t>
            </a:r>
          </a:p>
          <a:p>
            <a:pPr algn="l" defTabSz="1300480">
              <a:defRPr b="1" sz="1600">
                <a:latin typeface="Arial"/>
                <a:ea typeface="Arial"/>
                <a:cs typeface="Arial"/>
                <a:sym typeface="Arial"/>
              </a:defRPr>
            </a:pPr>
            <a:r>
              <a:t>of urethra </a:t>
            </a:r>
          </a:p>
        </p:txBody>
      </p:sp>
      <p:sp>
        <p:nvSpPr>
          <p:cNvPr id="774" name="Shape 774"/>
          <p:cNvSpPr/>
          <p:nvPr/>
        </p:nvSpPr>
        <p:spPr>
          <a:xfrm>
            <a:off x="7060071" y="5188372"/>
            <a:ext cx="904677" cy="450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Opening</a:t>
            </a:r>
          </a:p>
          <a:p>
            <a:pPr algn="l" defTabSz="1300480">
              <a:defRPr b="1" sz="1600">
                <a:latin typeface="Arial"/>
                <a:ea typeface="Arial"/>
                <a:cs typeface="Arial"/>
                <a:sym typeface="Arial"/>
              </a:defRPr>
            </a:pPr>
            <a:r>
              <a:t>of vagina</a:t>
            </a:r>
          </a:p>
        </p:txBody>
      </p:sp>
      <p:sp>
        <p:nvSpPr>
          <p:cNvPr id="775" name="Shape 775"/>
          <p:cNvSpPr/>
          <p:nvPr/>
        </p:nvSpPr>
        <p:spPr>
          <a:xfrm>
            <a:off x="3172176" y="1505936"/>
            <a:ext cx="71278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Uterus </a:t>
            </a:r>
          </a:p>
        </p:txBody>
      </p:sp>
      <p:sp>
        <p:nvSpPr>
          <p:cNvPr id="776" name="Shape 776"/>
          <p:cNvSpPr/>
          <p:nvPr/>
        </p:nvSpPr>
        <p:spPr>
          <a:xfrm>
            <a:off x="3169918" y="2587412"/>
            <a:ext cx="69046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Cervix </a:t>
            </a:r>
          </a:p>
        </p:txBody>
      </p:sp>
      <p:sp>
        <p:nvSpPr>
          <p:cNvPr id="777" name="Shape 777"/>
          <p:cNvSpPr/>
          <p:nvPr/>
        </p:nvSpPr>
        <p:spPr>
          <a:xfrm>
            <a:off x="3156373" y="3011875"/>
            <a:ext cx="72419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Vagina </a:t>
            </a:r>
          </a:p>
        </p:txBody>
      </p:sp>
      <p:sp>
        <p:nvSpPr>
          <p:cNvPr id="778" name="Shape 778"/>
          <p:cNvSpPr/>
          <p:nvPr/>
        </p:nvSpPr>
        <p:spPr>
          <a:xfrm>
            <a:off x="10778631" y="3709527"/>
            <a:ext cx="71268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Clitoris</a:t>
            </a:r>
          </a:p>
        </p:txBody>
      </p:sp>
      <p:sp>
        <p:nvSpPr>
          <p:cNvPr id="779" name="Shape 779"/>
          <p:cNvSpPr/>
          <p:nvPr/>
        </p:nvSpPr>
        <p:spPr>
          <a:xfrm>
            <a:off x="10776373" y="1070186"/>
            <a:ext cx="64531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Ovary </a:t>
            </a:r>
          </a:p>
        </p:txBody>
      </p:sp>
      <p:sp>
        <p:nvSpPr>
          <p:cNvPr id="780" name="Shape 780"/>
          <p:cNvSpPr/>
          <p:nvPr/>
        </p:nvSpPr>
        <p:spPr>
          <a:xfrm>
            <a:off x="10778631" y="643466"/>
            <a:ext cx="82560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Oviduct </a:t>
            </a:r>
          </a:p>
        </p:txBody>
      </p:sp>
      <p:sp>
        <p:nvSpPr>
          <p:cNvPr id="781" name="Shape 781"/>
          <p:cNvSpPr/>
          <p:nvPr/>
        </p:nvSpPr>
        <p:spPr>
          <a:xfrm>
            <a:off x="598309" y="386079"/>
            <a:ext cx="1511996"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(a)</a:t>
            </a:r>
            <a:r>
              <a:rPr b="1">
                <a:latin typeface="Arial"/>
                <a:ea typeface="Arial"/>
                <a:cs typeface="Arial"/>
                <a:sym typeface="Arial"/>
              </a:rPr>
              <a:t> Side view </a:t>
            </a:r>
          </a:p>
        </p:txBody>
      </p:sp>
      <p:sp>
        <p:nvSpPr>
          <p:cNvPr id="782" name="Shape 782"/>
          <p:cNvSpPr/>
          <p:nvPr/>
        </p:nvSpPr>
        <p:spPr>
          <a:xfrm>
            <a:off x="10778631" y="2519678"/>
            <a:ext cx="157103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Urinary bladder </a:t>
            </a:r>
          </a:p>
        </p:txBody>
      </p:sp>
      <p:sp>
        <p:nvSpPr>
          <p:cNvPr id="783" name="Shape 783"/>
          <p:cNvSpPr/>
          <p:nvPr/>
        </p:nvSpPr>
        <p:spPr>
          <a:xfrm>
            <a:off x="10778631" y="3287324"/>
            <a:ext cx="79186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Urethra </a:t>
            </a:r>
          </a:p>
        </p:txBody>
      </p:sp>
      <p:sp>
        <p:nvSpPr>
          <p:cNvPr id="784" name="Shape 784"/>
          <p:cNvSpPr/>
          <p:nvPr/>
        </p:nvSpPr>
        <p:spPr>
          <a:xfrm>
            <a:off x="10776373" y="4163341"/>
            <a:ext cx="1446511"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Labium minus </a:t>
            </a:r>
          </a:p>
        </p:txBody>
      </p:sp>
      <p:sp>
        <p:nvSpPr>
          <p:cNvPr id="785" name="Shape 785"/>
          <p:cNvSpPr/>
          <p:nvPr/>
        </p:nvSpPr>
        <p:spPr>
          <a:xfrm>
            <a:off x="609598" y="5897314"/>
            <a:ext cx="1613236"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(b)</a:t>
            </a:r>
            <a:r>
              <a:rPr b="1">
                <a:latin typeface="Arial"/>
                <a:ea typeface="Arial"/>
                <a:cs typeface="Arial"/>
                <a:sym typeface="Arial"/>
              </a:rPr>
              <a:t> Front view </a:t>
            </a:r>
          </a:p>
        </p:txBody>
      </p:sp>
      <p:sp>
        <p:nvSpPr>
          <p:cNvPr id="786" name="Shape 786"/>
          <p:cNvSpPr/>
          <p:nvPr/>
        </p:nvSpPr>
        <p:spPr>
          <a:xfrm>
            <a:off x="10776373" y="4601350"/>
            <a:ext cx="1435398"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Labium majus </a:t>
            </a:r>
          </a:p>
        </p:txBody>
      </p:sp>
      <p:sp>
        <p:nvSpPr>
          <p:cNvPr id="787" name="Shape 787"/>
          <p:cNvSpPr/>
          <p:nvPr/>
        </p:nvSpPr>
        <p:spPr>
          <a:xfrm>
            <a:off x="8547945" y="7850292"/>
            <a:ext cx="712789"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Uterus </a:t>
            </a:r>
          </a:p>
        </p:txBody>
      </p:sp>
      <p:sp>
        <p:nvSpPr>
          <p:cNvPr id="788" name="Shape 788"/>
          <p:cNvSpPr/>
          <p:nvPr/>
        </p:nvSpPr>
        <p:spPr>
          <a:xfrm>
            <a:off x="8545687" y="8457634"/>
            <a:ext cx="69046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Cervix </a:t>
            </a:r>
          </a:p>
        </p:txBody>
      </p:sp>
      <p:sp>
        <p:nvSpPr>
          <p:cNvPr id="789" name="Shape 789"/>
          <p:cNvSpPr/>
          <p:nvPr/>
        </p:nvSpPr>
        <p:spPr>
          <a:xfrm>
            <a:off x="8532142" y="9125936"/>
            <a:ext cx="724198"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Vagina </a:t>
            </a:r>
          </a:p>
        </p:txBody>
      </p:sp>
      <p:sp>
        <p:nvSpPr>
          <p:cNvPr id="790" name="Shape 790"/>
          <p:cNvSpPr/>
          <p:nvPr/>
        </p:nvSpPr>
        <p:spPr>
          <a:xfrm>
            <a:off x="10787661" y="7184248"/>
            <a:ext cx="64532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Ovary </a:t>
            </a:r>
          </a:p>
        </p:txBody>
      </p:sp>
      <p:sp>
        <p:nvSpPr>
          <p:cNvPr id="791" name="Shape 791"/>
          <p:cNvSpPr/>
          <p:nvPr/>
        </p:nvSpPr>
        <p:spPr>
          <a:xfrm>
            <a:off x="10789919" y="6114062"/>
            <a:ext cx="82560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Oviduct </a:t>
            </a:r>
          </a:p>
        </p:txBody>
      </p:sp>
      <p:sp>
        <p:nvSpPr>
          <p:cNvPr id="792" name="Shape 792"/>
          <p:cNvSpPr/>
          <p:nvPr/>
        </p:nvSpPr>
        <p:spPr>
          <a:xfrm flipH="1" flipV="1">
            <a:off x="3919501" y="1643662"/>
            <a:ext cx="2824482" cy="2"/>
          </a:xfrm>
          <a:prstGeom prst="line">
            <a:avLst/>
          </a:prstGeom>
          <a:ln w="25400">
            <a:solidFill>
              <a:srgbClr val="000000"/>
            </a:solidFill>
          </a:ln>
        </p:spPr>
        <p:txBody>
          <a:bodyPr lIns="45718" tIns="45718" rIns="45718" bIns="45718"/>
          <a:lstStyle/>
          <a:p>
            <a:pPr/>
          </a:p>
        </p:txBody>
      </p:sp>
      <p:sp>
        <p:nvSpPr>
          <p:cNvPr id="793" name="Shape 793"/>
          <p:cNvSpPr/>
          <p:nvPr/>
        </p:nvSpPr>
        <p:spPr>
          <a:xfrm flipH="1" flipV="1">
            <a:off x="3912727" y="2727394"/>
            <a:ext cx="2492589" cy="2"/>
          </a:xfrm>
          <a:prstGeom prst="line">
            <a:avLst/>
          </a:prstGeom>
          <a:ln w="25400">
            <a:solidFill>
              <a:srgbClr val="000000"/>
            </a:solidFill>
          </a:ln>
        </p:spPr>
        <p:txBody>
          <a:bodyPr lIns="45718" tIns="45718" rIns="45718" bIns="45718"/>
          <a:lstStyle/>
          <a:p>
            <a:pPr/>
          </a:p>
        </p:txBody>
      </p:sp>
      <p:sp>
        <p:nvSpPr>
          <p:cNvPr id="794" name="Shape 794"/>
          <p:cNvSpPr/>
          <p:nvPr/>
        </p:nvSpPr>
        <p:spPr>
          <a:xfrm flipH="1" flipV="1">
            <a:off x="3912727" y="3160888"/>
            <a:ext cx="2788358" cy="2"/>
          </a:xfrm>
          <a:prstGeom prst="line">
            <a:avLst/>
          </a:prstGeom>
          <a:ln w="25400">
            <a:solidFill>
              <a:srgbClr val="000000"/>
            </a:solidFill>
          </a:ln>
        </p:spPr>
        <p:txBody>
          <a:bodyPr lIns="45718" tIns="45718" rIns="45718" bIns="45718"/>
          <a:lstStyle/>
          <a:p>
            <a:pPr/>
          </a:p>
        </p:txBody>
      </p:sp>
      <p:sp>
        <p:nvSpPr>
          <p:cNvPr id="795" name="Shape 795"/>
          <p:cNvSpPr/>
          <p:nvPr/>
        </p:nvSpPr>
        <p:spPr>
          <a:xfrm>
            <a:off x="7340034" y="751838"/>
            <a:ext cx="3370863" cy="2"/>
          </a:xfrm>
          <a:prstGeom prst="line">
            <a:avLst/>
          </a:prstGeom>
          <a:ln w="25400">
            <a:solidFill>
              <a:srgbClr val="000000"/>
            </a:solidFill>
          </a:ln>
        </p:spPr>
        <p:txBody>
          <a:bodyPr lIns="45718" tIns="45718" rIns="45718" bIns="45718"/>
          <a:lstStyle/>
          <a:p>
            <a:pPr/>
          </a:p>
        </p:txBody>
      </p:sp>
      <p:sp>
        <p:nvSpPr>
          <p:cNvPr id="796" name="Shape 796"/>
          <p:cNvSpPr/>
          <p:nvPr/>
        </p:nvSpPr>
        <p:spPr>
          <a:xfrm>
            <a:off x="7290364" y="1180816"/>
            <a:ext cx="3409246" cy="2"/>
          </a:xfrm>
          <a:prstGeom prst="line">
            <a:avLst/>
          </a:prstGeom>
          <a:ln w="25400">
            <a:solidFill>
              <a:srgbClr val="000000"/>
            </a:solidFill>
          </a:ln>
        </p:spPr>
        <p:txBody>
          <a:bodyPr lIns="45718" tIns="45718" rIns="45718" bIns="45718"/>
          <a:lstStyle/>
          <a:p>
            <a:pPr/>
          </a:p>
        </p:txBody>
      </p:sp>
      <p:sp>
        <p:nvSpPr>
          <p:cNvPr id="797" name="Shape 797"/>
          <p:cNvSpPr/>
          <p:nvPr/>
        </p:nvSpPr>
        <p:spPr>
          <a:xfrm>
            <a:off x="8554719" y="2648373"/>
            <a:ext cx="2149406" cy="2"/>
          </a:xfrm>
          <a:prstGeom prst="line">
            <a:avLst/>
          </a:prstGeom>
          <a:ln w="25400">
            <a:solidFill>
              <a:srgbClr val="000000"/>
            </a:solidFill>
          </a:ln>
        </p:spPr>
        <p:txBody>
          <a:bodyPr lIns="45718" tIns="45718" rIns="45718" bIns="45718"/>
          <a:lstStyle/>
          <a:p>
            <a:pPr/>
          </a:p>
        </p:txBody>
      </p:sp>
      <p:sp>
        <p:nvSpPr>
          <p:cNvPr id="798" name="Shape 798"/>
          <p:cNvSpPr/>
          <p:nvPr/>
        </p:nvSpPr>
        <p:spPr>
          <a:xfrm flipV="1">
            <a:off x="7723858" y="3404728"/>
            <a:ext cx="959556" cy="449299"/>
          </a:xfrm>
          <a:prstGeom prst="line">
            <a:avLst/>
          </a:prstGeom>
          <a:ln w="25400">
            <a:solidFill>
              <a:srgbClr val="000000"/>
            </a:solidFill>
          </a:ln>
        </p:spPr>
        <p:txBody>
          <a:bodyPr lIns="45718" tIns="45718" rIns="45718" bIns="45718"/>
          <a:lstStyle/>
          <a:p>
            <a:pPr/>
          </a:p>
        </p:txBody>
      </p:sp>
      <p:sp>
        <p:nvSpPr>
          <p:cNvPr id="799" name="Shape 799"/>
          <p:cNvSpPr/>
          <p:nvPr/>
        </p:nvSpPr>
        <p:spPr>
          <a:xfrm>
            <a:off x="8676640" y="3406985"/>
            <a:ext cx="2027486" cy="2"/>
          </a:xfrm>
          <a:prstGeom prst="line">
            <a:avLst/>
          </a:prstGeom>
          <a:ln w="25400">
            <a:solidFill>
              <a:srgbClr val="000000"/>
            </a:solidFill>
          </a:ln>
        </p:spPr>
        <p:txBody>
          <a:bodyPr lIns="45718" tIns="45718" rIns="45718" bIns="45718"/>
          <a:lstStyle/>
          <a:p>
            <a:pPr/>
          </a:p>
        </p:txBody>
      </p:sp>
      <p:sp>
        <p:nvSpPr>
          <p:cNvPr id="800" name="Shape 800"/>
          <p:cNvSpPr/>
          <p:nvPr/>
        </p:nvSpPr>
        <p:spPr>
          <a:xfrm>
            <a:off x="9223022" y="3835963"/>
            <a:ext cx="1487877" cy="2"/>
          </a:xfrm>
          <a:prstGeom prst="line">
            <a:avLst/>
          </a:prstGeom>
          <a:ln w="25400">
            <a:solidFill>
              <a:srgbClr val="000000"/>
            </a:solidFill>
          </a:ln>
        </p:spPr>
        <p:txBody>
          <a:bodyPr lIns="45718" tIns="45718" rIns="45718" bIns="45718"/>
          <a:lstStyle/>
          <a:p>
            <a:pPr/>
          </a:p>
        </p:txBody>
      </p:sp>
      <p:sp>
        <p:nvSpPr>
          <p:cNvPr id="801" name="Shape 801"/>
          <p:cNvSpPr/>
          <p:nvPr/>
        </p:nvSpPr>
        <p:spPr>
          <a:xfrm>
            <a:off x="8712764" y="4287518"/>
            <a:ext cx="1991362" cy="2"/>
          </a:xfrm>
          <a:prstGeom prst="line">
            <a:avLst/>
          </a:prstGeom>
          <a:ln w="25400">
            <a:solidFill>
              <a:srgbClr val="000000"/>
            </a:solidFill>
          </a:ln>
        </p:spPr>
        <p:txBody>
          <a:bodyPr lIns="45718" tIns="45718" rIns="45718" bIns="45718"/>
          <a:lstStyle/>
          <a:p>
            <a:pPr/>
          </a:p>
        </p:txBody>
      </p:sp>
      <p:sp>
        <p:nvSpPr>
          <p:cNvPr id="802" name="Shape 802"/>
          <p:cNvSpPr/>
          <p:nvPr/>
        </p:nvSpPr>
        <p:spPr>
          <a:xfrm>
            <a:off x="8550203" y="4725527"/>
            <a:ext cx="2178757" cy="6776"/>
          </a:xfrm>
          <a:prstGeom prst="line">
            <a:avLst/>
          </a:prstGeom>
          <a:ln w="25400">
            <a:solidFill>
              <a:srgbClr val="000000"/>
            </a:solidFill>
          </a:ln>
        </p:spPr>
        <p:txBody>
          <a:bodyPr lIns="45718" tIns="45718" rIns="45718" bIns="45718"/>
          <a:lstStyle/>
          <a:p>
            <a:pPr/>
          </a:p>
        </p:txBody>
      </p:sp>
      <p:sp>
        <p:nvSpPr>
          <p:cNvPr id="803" name="Shape 803"/>
          <p:cNvSpPr/>
          <p:nvPr/>
        </p:nvSpPr>
        <p:spPr>
          <a:xfrm>
            <a:off x="8008336" y="4172372"/>
            <a:ext cx="474135" cy="986651"/>
          </a:xfrm>
          <a:prstGeom prst="line">
            <a:avLst/>
          </a:prstGeom>
          <a:ln w="25400">
            <a:solidFill>
              <a:srgbClr val="000000"/>
            </a:solidFill>
          </a:ln>
        </p:spPr>
        <p:txBody>
          <a:bodyPr lIns="45718" tIns="45718" rIns="45718" bIns="45718"/>
          <a:lstStyle/>
          <a:p>
            <a:pPr/>
          </a:p>
        </p:txBody>
      </p:sp>
      <p:sp>
        <p:nvSpPr>
          <p:cNvPr id="804" name="Shape 804"/>
          <p:cNvSpPr/>
          <p:nvPr/>
        </p:nvSpPr>
        <p:spPr>
          <a:xfrm>
            <a:off x="7398736" y="4292034"/>
            <a:ext cx="108376" cy="891824"/>
          </a:xfrm>
          <a:prstGeom prst="line">
            <a:avLst/>
          </a:prstGeom>
          <a:ln w="25400">
            <a:solidFill>
              <a:srgbClr val="000000"/>
            </a:solidFill>
          </a:ln>
        </p:spPr>
        <p:txBody>
          <a:bodyPr lIns="45718" tIns="45718" rIns="45718" bIns="45718"/>
          <a:lstStyle/>
          <a:p>
            <a:pPr/>
          </a:p>
        </p:txBody>
      </p:sp>
      <p:sp>
        <p:nvSpPr>
          <p:cNvPr id="805" name="Shape 805"/>
          <p:cNvSpPr/>
          <p:nvPr/>
        </p:nvSpPr>
        <p:spPr>
          <a:xfrm>
            <a:off x="10132906" y="6231466"/>
            <a:ext cx="584767" cy="2"/>
          </a:xfrm>
          <a:prstGeom prst="line">
            <a:avLst/>
          </a:prstGeom>
          <a:ln w="25400">
            <a:solidFill>
              <a:srgbClr val="000000"/>
            </a:solidFill>
          </a:ln>
        </p:spPr>
        <p:txBody>
          <a:bodyPr lIns="45718" tIns="45718" rIns="45718" bIns="45718"/>
          <a:lstStyle/>
          <a:p>
            <a:pPr/>
          </a:p>
        </p:txBody>
      </p:sp>
      <p:sp>
        <p:nvSpPr>
          <p:cNvPr id="806" name="Shape 806"/>
          <p:cNvSpPr/>
          <p:nvPr/>
        </p:nvSpPr>
        <p:spPr>
          <a:xfrm>
            <a:off x="9945510" y="7297136"/>
            <a:ext cx="765388" cy="2"/>
          </a:xfrm>
          <a:prstGeom prst="line">
            <a:avLst/>
          </a:prstGeom>
          <a:ln w="25400">
            <a:solidFill>
              <a:srgbClr val="000000"/>
            </a:solidFill>
          </a:ln>
        </p:spPr>
        <p:txBody>
          <a:bodyPr lIns="45718" tIns="45718" rIns="45718" bIns="45718"/>
          <a:lstStyle/>
          <a:p>
            <a:pPr/>
          </a:p>
        </p:txBody>
      </p:sp>
      <p:sp>
        <p:nvSpPr>
          <p:cNvPr id="807" name="Shape 807"/>
          <p:cNvSpPr/>
          <p:nvPr/>
        </p:nvSpPr>
        <p:spPr>
          <a:xfrm>
            <a:off x="7936087" y="7972213"/>
            <a:ext cx="528322" cy="2"/>
          </a:xfrm>
          <a:prstGeom prst="line">
            <a:avLst/>
          </a:prstGeom>
          <a:ln w="25400">
            <a:solidFill>
              <a:srgbClr val="000000"/>
            </a:solidFill>
          </a:ln>
        </p:spPr>
        <p:txBody>
          <a:bodyPr lIns="45718" tIns="45718" rIns="45718" bIns="45718"/>
          <a:lstStyle/>
          <a:p>
            <a:pPr/>
          </a:p>
        </p:txBody>
      </p:sp>
      <p:sp>
        <p:nvSpPr>
          <p:cNvPr id="808" name="Shape 808"/>
          <p:cNvSpPr/>
          <p:nvPr/>
        </p:nvSpPr>
        <p:spPr>
          <a:xfrm>
            <a:off x="7845776" y="8581360"/>
            <a:ext cx="625407" cy="2"/>
          </a:xfrm>
          <a:prstGeom prst="line">
            <a:avLst/>
          </a:prstGeom>
          <a:ln w="25400">
            <a:solidFill>
              <a:srgbClr val="000000"/>
            </a:solidFill>
          </a:ln>
        </p:spPr>
        <p:txBody>
          <a:bodyPr lIns="45718" tIns="45718" rIns="45718" bIns="45718"/>
          <a:lstStyle/>
          <a:p>
            <a:pPr/>
          </a:p>
        </p:txBody>
      </p:sp>
      <p:sp>
        <p:nvSpPr>
          <p:cNvPr id="809" name="Shape 809"/>
          <p:cNvSpPr/>
          <p:nvPr/>
        </p:nvSpPr>
        <p:spPr>
          <a:xfrm flipV="1">
            <a:off x="7748692" y="9252373"/>
            <a:ext cx="704429" cy="2260"/>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3" name="Shape 813"/>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50.14</a:t>
            </a:r>
          </a:p>
        </p:txBody>
      </p:sp>
      <p:pic>
        <p:nvPicPr>
          <p:cNvPr id="814" name="image29.jpeg"/>
          <p:cNvPicPr>
            <a:picLocks noChangeAspect="1"/>
          </p:cNvPicPr>
          <p:nvPr/>
        </p:nvPicPr>
        <p:blipFill>
          <a:blip r:embed="rId3">
            <a:extLst/>
          </a:blip>
          <a:srcRect l="0" t="0" r="0" b="3720"/>
          <a:stretch>
            <a:fillRect/>
          </a:stretch>
        </p:blipFill>
        <p:spPr>
          <a:xfrm>
            <a:off x="3285066" y="1749777"/>
            <a:ext cx="6434669" cy="6019237"/>
          </a:xfrm>
          <a:prstGeom prst="rect">
            <a:avLst/>
          </a:prstGeom>
          <a:ln w="12700">
            <a:miter lim="400000"/>
          </a:ln>
        </p:spPr>
      </p:pic>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8" name="Shape 818"/>
          <p:cNvSpPr/>
          <p:nvPr>
            <p:ph type="title" idx="4294967295"/>
          </p:nvPr>
        </p:nvSpPr>
        <p:spPr>
          <a:xfrm>
            <a:off x="97083" y="277706"/>
            <a:ext cx="12480999"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The Role of Sex Hormones in Mammalian Reproduction</a:t>
            </a:r>
          </a:p>
        </p:txBody>
      </p:sp>
      <p:sp>
        <p:nvSpPr>
          <p:cNvPr id="819" name="Shape 819"/>
          <p:cNvSpPr/>
          <p:nvPr>
            <p:ph type="body" idx="4294967295"/>
          </p:nvPr>
        </p:nvSpPr>
        <p:spPr>
          <a:xfrm>
            <a:off x="205456" y="2162950"/>
            <a:ext cx="12480999" cy="7215859"/>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male sex hormone is </a:t>
            </a:r>
            <a:r>
              <a:rPr b="1"/>
              <a:t>testosterone</a:t>
            </a:r>
            <a:r>
              <a:t>; the main female sex hormone is </a:t>
            </a:r>
            <a:r>
              <a:rPr b="1"/>
              <a:t>estradiol</a:t>
            </a:r>
            <a:r>
              <a:t>, which belongs to a class of hormones called </a:t>
            </a:r>
            <a:r>
              <a:rPr b="1"/>
              <a:t>estrogens</a:t>
            </a:r>
            <a:endParaRPr b="1"/>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Testosterone is synthesized in specialized cells inside the testes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Estrogens are produced in the ovaries by cells that surround the developing egg, which form a structure called a </a:t>
            </a:r>
            <a:r>
              <a:rPr b="1"/>
              <a:t>follicle</a:t>
            </a:r>
          </a:p>
        </p:txBody>
      </p:sp>
      <p:sp>
        <p:nvSpPr>
          <p:cNvPr id="820" name="Shape 820"/>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Shape 822"/>
          <p:cNvSpPr/>
          <p:nvPr>
            <p:ph type="title" idx="4294967295"/>
          </p:nvPr>
        </p:nvSpPr>
        <p:spPr>
          <a:xfrm>
            <a:off x="97083" y="277706"/>
            <a:ext cx="12480999" cy="1169530"/>
          </a:xfrm>
          <a:prstGeom prst="rect">
            <a:avLst/>
          </a:prstGeom>
        </p:spPr>
        <p:txBody>
          <a:bodyPr lIns="0" tIns="0" rIns="0" bIns="0" anchor="t"/>
          <a:lstStyle>
            <a:lvl1pPr algn="l" defTabSz="1274469">
              <a:lnSpc>
                <a:spcPct val="90000"/>
              </a:lnSpc>
              <a:defRPr b="1" sz="4300">
                <a:solidFill>
                  <a:srgbClr val="9D002D"/>
                </a:solidFill>
                <a:latin typeface="Times New Roman"/>
                <a:ea typeface="Times New Roman"/>
                <a:cs typeface="Times New Roman"/>
                <a:sym typeface="Times New Roman"/>
              </a:defRPr>
            </a:lvl1pPr>
          </a:lstStyle>
          <a:p>
            <a:pPr/>
            <a:r>
              <a:t>The Role of Sex Hormones in Mammalian Reproduction</a:t>
            </a:r>
          </a:p>
        </p:txBody>
      </p:sp>
      <p:sp>
        <p:nvSpPr>
          <p:cNvPr id="823" name="Shape 823"/>
          <p:cNvSpPr/>
          <p:nvPr>
            <p:ph type="body" idx="4294967295"/>
          </p:nvPr>
        </p:nvSpPr>
        <p:spPr>
          <a:xfrm>
            <a:off x="205456" y="2162950"/>
            <a:ext cx="12480999" cy="6511433"/>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Human sex hormones play a key role in</a:t>
            </a:r>
            <a:endParaRPr sz="2800"/>
          </a:p>
          <a:p>
            <a:pPr lvl="1" marL="972037" indent="-527538" defTabSz="1300480">
              <a:spcBef>
                <a:spcPts val="800"/>
              </a:spcBef>
              <a:buClr>
                <a:srgbClr val="000000"/>
              </a:buClr>
              <a:buSzPct val="100000"/>
              <a:buAutoNum type="arabicPeriod" startAt="1"/>
              <a:defRPr>
                <a:latin typeface="Arial"/>
                <a:ea typeface="Arial"/>
                <a:cs typeface="Arial"/>
                <a:sym typeface="Arial"/>
              </a:defRPr>
            </a:pPr>
            <a:r>
              <a:t>Development of the reproductive tract in embryos</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Maturation of the reproductive tract during the transition from childhood to adulthood</a:t>
            </a:r>
          </a:p>
          <a:p>
            <a:pPr lvl="1" marL="972037" indent="-527538" defTabSz="1300480">
              <a:spcBef>
                <a:spcPts val="800"/>
              </a:spcBef>
              <a:buClr>
                <a:srgbClr val="000000"/>
              </a:buClr>
              <a:buSzPct val="100000"/>
              <a:buAutoNum type="arabicPeriod" startAt="1"/>
              <a:defRPr>
                <a:latin typeface="Arial"/>
                <a:ea typeface="Arial"/>
                <a:cs typeface="Arial"/>
                <a:sym typeface="Arial"/>
              </a:defRPr>
            </a:pPr>
            <a:r>
              <a:t>Regulation of spermatogenesis and oogenesis in adults</a:t>
            </a:r>
          </a:p>
        </p:txBody>
      </p:sp>
      <p:sp>
        <p:nvSpPr>
          <p:cNvPr id="824" name="Shape 824"/>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title" idx="4294967295"/>
          </p:nvPr>
        </p:nvSpPr>
        <p:spPr>
          <a:xfrm>
            <a:off x="79020" y="277706"/>
            <a:ext cx="1281740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Control of Puberty in Humans and Other Animals</a:t>
            </a:r>
          </a:p>
        </p:txBody>
      </p:sp>
      <p:sp>
        <p:nvSpPr>
          <p:cNvPr id="827" name="Shape 827"/>
          <p:cNvSpPr/>
          <p:nvPr>
            <p:ph type="body" idx="4294967295"/>
          </p:nvPr>
        </p:nvSpPr>
        <p:spPr>
          <a:xfrm>
            <a:off x="205458" y="1819768"/>
            <a:ext cx="12528409" cy="7215859"/>
          </a:xfrm>
          <a:prstGeom prst="rect">
            <a:avLst/>
          </a:prstGeom>
        </p:spPr>
        <p:txBody>
          <a:bodyPr lIns="0" tIns="0" rIns="0" bIns="0" anchor="t"/>
          <a:lstStyle/>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A number of changes take place in boys and girls during </a:t>
            </a:r>
            <a:r>
              <a:rPr b="1"/>
              <a:t>puberty</a:t>
            </a:r>
            <a:r>
              <a:t>, the process that leads to sexual maturation in humans</a:t>
            </a:r>
          </a:p>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In humans, these changes are triggered by increased levels of </a:t>
            </a:r>
            <a:r>
              <a:rPr b="1"/>
              <a:t>testosterone</a:t>
            </a:r>
            <a:r>
              <a:t> in boys and </a:t>
            </a:r>
            <a:r>
              <a:rPr b="1"/>
              <a:t>estradiol i</a:t>
            </a:r>
            <a:r>
              <a:t>n girls</a:t>
            </a:r>
          </a:p>
          <a:p>
            <a:pPr lvl="1" marL="378617" indent="-377031" defTabSz="1300480">
              <a:spcBef>
                <a:spcPts val="900"/>
              </a:spcBef>
              <a:buClr>
                <a:srgbClr val="9D002D"/>
              </a:buClr>
              <a:buSzPct val="100000"/>
              <a:buFont typeface="Wingdings"/>
              <a:buChar char="▪"/>
              <a:defRPr i="1" sz="3800">
                <a:latin typeface="Arial"/>
                <a:ea typeface="Arial"/>
                <a:cs typeface="Arial"/>
                <a:sym typeface="Arial"/>
              </a:defRPr>
            </a:pPr>
            <a:r>
              <a:t>In amphibians, the juvenile-to-adult transition is triggered by the hormone T</a:t>
            </a:r>
            <a:r>
              <a:rPr baseline="-20000"/>
              <a:t>3</a:t>
            </a:r>
            <a:r>
              <a:t> (triiodothyronine)</a:t>
            </a:r>
          </a:p>
          <a:p>
            <a:pPr lvl="1" marL="378617" indent="-377031" defTabSz="1300480">
              <a:spcBef>
                <a:spcPts val="900"/>
              </a:spcBef>
              <a:buClr>
                <a:srgbClr val="9D002D"/>
              </a:buClr>
              <a:buSzPct val="100000"/>
              <a:buFont typeface="Wingdings"/>
              <a:buChar char="▪"/>
              <a:defRPr sz="3800">
                <a:latin typeface="Arial"/>
                <a:ea typeface="Arial"/>
                <a:cs typeface="Arial"/>
                <a:sym typeface="Arial"/>
              </a:defRPr>
            </a:pPr>
            <a:r>
              <a:t>In insects, the transition to adulthood occurs in response to the hormone ecdysone</a:t>
            </a:r>
          </a:p>
        </p:txBody>
      </p:sp>
      <p:sp>
        <p:nvSpPr>
          <p:cNvPr id="828" name="Shape 828"/>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0" name="Shape 830"/>
          <p:cNvSpPr/>
          <p:nvPr>
            <p:ph type="title" idx="4294967295"/>
          </p:nvPr>
        </p:nvSpPr>
        <p:spPr>
          <a:xfrm>
            <a:off x="97083" y="277706"/>
            <a:ext cx="1248099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Regulates the Gonadal Hormones?</a:t>
            </a:r>
          </a:p>
        </p:txBody>
      </p:sp>
      <p:sp>
        <p:nvSpPr>
          <p:cNvPr id="831" name="Shape 831"/>
          <p:cNvSpPr/>
          <p:nvPr>
            <p:ph type="body" idx="4294967295"/>
          </p:nvPr>
        </p:nvSpPr>
        <p:spPr>
          <a:xfrm>
            <a:off x="205456" y="1873955"/>
            <a:ext cx="12480999" cy="7215859"/>
          </a:xfrm>
          <a:prstGeom prst="rect">
            <a:avLst/>
          </a:prstGeom>
        </p:spPr>
        <p:txBody>
          <a:bodyPr lIns="0" tIns="0" rIns="0" bIns="0" anchor="t"/>
          <a:lstStyle/>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Puberty is initiated when </a:t>
            </a:r>
            <a:r>
              <a:rPr b="1"/>
              <a:t>gonadotropin-releasing hormone </a:t>
            </a:r>
            <a:r>
              <a:t>(</a:t>
            </a:r>
            <a:r>
              <a:rPr b="1"/>
              <a:t>GnRH</a:t>
            </a:r>
            <a:r>
              <a:t>)</a:t>
            </a:r>
            <a:r>
              <a:rPr b="1"/>
              <a:t> </a:t>
            </a:r>
            <a:r>
              <a:t>is released from the hypothalamus</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This triggers release of </a:t>
            </a:r>
            <a:r>
              <a:rPr b="1"/>
              <a:t>luteinizing hormone </a:t>
            </a:r>
            <a:r>
              <a:t>(</a:t>
            </a:r>
            <a:r>
              <a:rPr b="1"/>
              <a:t>LH</a:t>
            </a:r>
            <a:r>
              <a:t>) </a:t>
            </a:r>
            <a:br/>
            <a:r>
              <a:t>and </a:t>
            </a:r>
            <a:r>
              <a:rPr b="1"/>
              <a:t>follicle-stimulating hormone </a:t>
            </a:r>
            <a:r>
              <a:t>(</a:t>
            </a:r>
            <a:r>
              <a:rPr b="1"/>
              <a:t>FSH</a:t>
            </a:r>
            <a:r>
              <a:t>) from the pituitary gland </a:t>
            </a:r>
          </a:p>
          <a:p>
            <a:pPr marL="379184" indent="-379184" defTabSz="1300480">
              <a:lnSpc>
                <a:spcPct val="90000"/>
              </a:lnSpc>
              <a:spcBef>
                <a:spcPts val="900"/>
              </a:spcBef>
              <a:buClr>
                <a:srgbClr val="9D002D"/>
              </a:buClr>
              <a:buSzPct val="100000"/>
              <a:buFont typeface="Wingdings"/>
              <a:buChar char="▪"/>
              <a:defRPr sz="3800">
                <a:latin typeface="Arial"/>
                <a:ea typeface="Arial"/>
                <a:cs typeface="Arial"/>
                <a:sym typeface="Arial"/>
              </a:defRPr>
            </a:pPr>
            <a:r>
              <a:t>LH and FSH then trigger increases in testosterone and estradiol</a:t>
            </a:r>
          </a:p>
          <a:p>
            <a:pPr lvl="1" marL="831360" indent="-386860" defTabSz="1300480">
              <a:lnSpc>
                <a:spcPct val="90000"/>
              </a:lnSpc>
              <a:spcBef>
                <a:spcPts val="800"/>
              </a:spcBef>
              <a:buClr>
                <a:srgbClr val="9D002D"/>
              </a:buClr>
              <a:buSzPct val="100000"/>
              <a:buChar char="–"/>
              <a:defRPr>
                <a:latin typeface="Arial"/>
                <a:ea typeface="Arial"/>
                <a:cs typeface="Arial"/>
                <a:sym typeface="Arial"/>
              </a:defRPr>
            </a:pPr>
            <a:r>
              <a:t>In adolescents experiencing delays in the onset of puberty, GnRH treatment induced surges in LH and FSH, followed by puberty onset</a:t>
            </a:r>
          </a:p>
        </p:txBody>
      </p:sp>
      <p:sp>
        <p:nvSpPr>
          <p:cNvPr id="832" name="Shape 832"/>
          <p:cNvSpPr/>
          <p:nvPr/>
        </p:nvSpPr>
        <p:spPr>
          <a:xfrm>
            <a:off x="216745" y="1300478"/>
            <a:ext cx="12553246" cy="6776"/>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34" name="image30.jpeg"/>
          <p:cNvPicPr>
            <a:picLocks noChangeAspect="1"/>
          </p:cNvPicPr>
          <p:nvPr/>
        </p:nvPicPr>
        <p:blipFill>
          <a:blip r:embed="rId3">
            <a:extLst/>
          </a:blip>
          <a:srcRect l="0" t="0" r="0" b="2723"/>
          <a:stretch>
            <a:fillRect/>
          </a:stretch>
        </p:blipFill>
        <p:spPr>
          <a:xfrm>
            <a:off x="2422594" y="194167"/>
            <a:ext cx="8159611" cy="9110136"/>
          </a:xfrm>
          <a:prstGeom prst="rect">
            <a:avLst/>
          </a:prstGeom>
          <a:ln w="12700">
            <a:miter lim="400000"/>
          </a:ln>
        </p:spPr>
      </p:pic>
      <p:sp>
        <p:nvSpPr>
          <p:cNvPr id="835" name="Shape 835"/>
          <p:cNvSpPr/>
          <p:nvPr>
            <p:ph type="title" idx="4294967295"/>
          </p:nvPr>
        </p:nvSpPr>
        <p:spPr>
          <a:xfrm>
            <a:off x="27092" y="-2"/>
            <a:ext cx="5644447" cy="433497"/>
          </a:xfrm>
          <a:prstGeom prst="rect">
            <a:avLst/>
          </a:prstGeom>
        </p:spPr>
        <p:txBody>
          <a:bodyPr lIns="65022" tIns="65022" rIns="65022" bIns="65022" anchor="t"/>
          <a:lstStyle>
            <a:lvl1pPr algn="l" defTabSz="1300480">
              <a:defRPr sz="1600">
                <a:latin typeface="Arial"/>
                <a:ea typeface="Arial"/>
                <a:cs typeface="Arial"/>
                <a:sym typeface="Arial"/>
              </a:defRPr>
            </a:lvl1pPr>
          </a:lstStyle>
          <a:p>
            <a:pPr/>
            <a:r>
              <a:t>Figure 50.15</a:t>
            </a:r>
          </a:p>
        </p:txBody>
      </p:sp>
      <p:sp>
        <p:nvSpPr>
          <p:cNvPr id="836" name="Shape 836"/>
          <p:cNvSpPr/>
          <p:nvPr/>
        </p:nvSpPr>
        <p:spPr>
          <a:xfrm>
            <a:off x="6425634" y="3558256"/>
            <a:ext cx="219757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GnRH</a:t>
            </a:r>
            <a:r>
              <a:rPr b="1">
                <a:latin typeface="Arial"/>
                <a:ea typeface="Arial"/>
                <a:cs typeface="Arial"/>
                <a:sym typeface="Arial"/>
              </a:rPr>
              <a:t> </a:t>
            </a:r>
            <a:endParaRPr b="1">
              <a:latin typeface="Arial"/>
              <a:ea typeface="Arial"/>
              <a:cs typeface="Arial"/>
              <a:sym typeface="Arial"/>
            </a:endParaRPr>
          </a:p>
          <a:p>
            <a:pPr algn="l" defTabSz="1300480">
              <a:defRPr b="1" sz="1800">
                <a:latin typeface="Arial"/>
                <a:ea typeface="Arial"/>
                <a:cs typeface="Arial"/>
                <a:sym typeface="Arial"/>
              </a:defRPr>
            </a:pPr>
            <a:r>
              <a:t>(gonadotropin-</a:t>
            </a:r>
          </a:p>
          <a:p>
            <a:pPr algn="l" defTabSz="1300480">
              <a:defRPr b="1" sz="1800">
                <a:latin typeface="Arial"/>
                <a:ea typeface="Arial"/>
                <a:cs typeface="Arial"/>
                <a:sym typeface="Arial"/>
              </a:defRPr>
            </a:pPr>
            <a:r>
              <a:t>releasing hormone) </a:t>
            </a:r>
          </a:p>
        </p:txBody>
      </p:sp>
      <p:sp>
        <p:nvSpPr>
          <p:cNvPr id="837" name="Shape 837"/>
          <p:cNvSpPr/>
          <p:nvPr/>
        </p:nvSpPr>
        <p:spPr>
          <a:xfrm>
            <a:off x="5508976" y="955038"/>
            <a:ext cx="1867286"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Adolescent brain</a:t>
            </a:r>
          </a:p>
        </p:txBody>
      </p:sp>
      <p:sp>
        <p:nvSpPr>
          <p:cNvPr id="838" name="Shape 838"/>
          <p:cNvSpPr/>
          <p:nvPr/>
        </p:nvSpPr>
        <p:spPr>
          <a:xfrm>
            <a:off x="5628638" y="2438399"/>
            <a:ext cx="165129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Hypothalamus </a:t>
            </a:r>
          </a:p>
        </p:txBody>
      </p:sp>
      <p:sp>
        <p:nvSpPr>
          <p:cNvPr id="839" name="Shape 839"/>
          <p:cNvSpPr/>
          <p:nvPr/>
        </p:nvSpPr>
        <p:spPr>
          <a:xfrm>
            <a:off x="3127021" y="4474914"/>
            <a:ext cx="1587563"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800">
                <a:latin typeface="Arial"/>
                <a:ea typeface="Arial"/>
                <a:cs typeface="Arial"/>
                <a:sym typeface="Arial"/>
              </a:defRPr>
            </a:pPr>
            <a:r>
              <a:t>Anterior</a:t>
            </a:r>
          </a:p>
          <a:p>
            <a:pPr algn="l" defTabSz="1300480">
              <a:defRPr b="1" sz="1800">
                <a:latin typeface="Arial"/>
                <a:ea typeface="Arial"/>
                <a:cs typeface="Arial"/>
                <a:sym typeface="Arial"/>
              </a:defRPr>
            </a:pPr>
            <a:r>
              <a:t>pituitary gland</a:t>
            </a:r>
          </a:p>
        </p:txBody>
      </p:sp>
      <p:sp>
        <p:nvSpPr>
          <p:cNvPr id="840" name="Shape 840"/>
          <p:cNvSpPr/>
          <p:nvPr/>
        </p:nvSpPr>
        <p:spPr>
          <a:xfrm>
            <a:off x="2698044" y="6872675"/>
            <a:ext cx="107979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800">
                <a:latin typeface="Arial"/>
                <a:ea typeface="Arial"/>
                <a:cs typeface="Arial"/>
                <a:sym typeface="Arial"/>
              </a:defRPr>
            </a:pPr>
            <a:r>
              <a:t>Testis</a:t>
            </a:r>
          </a:p>
          <a:p>
            <a:pPr algn="l" defTabSz="1300480">
              <a:defRPr b="1" sz="1800">
                <a:latin typeface="Arial"/>
                <a:ea typeface="Arial"/>
                <a:cs typeface="Arial"/>
                <a:sym typeface="Arial"/>
              </a:defRPr>
            </a:pPr>
            <a:r>
              <a:t>(in males)</a:t>
            </a:r>
          </a:p>
        </p:txBody>
      </p:sp>
      <p:sp>
        <p:nvSpPr>
          <p:cNvPr id="841" name="Shape 841"/>
          <p:cNvSpPr/>
          <p:nvPr/>
        </p:nvSpPr>
        <p:spPr>
          <a:xfrm>
            <a:off x="7531945" y="6881706"/>
            <a:ext cx="134657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800">
                <a:latin typeface="Arial"/>
                <a:ea typeface="Arial"/>
                <a:cs typeface="Arial"/>
                <a:sym typeface="Arial"/>
              </a:defRPr>
            </a:pPr>
            <a:r>
              <a:t>Ovary</a:t>
            </a:r>
          </a:p>
          <a:p>
            <a:pPr algn="l" defTabSz="1300480">
              <a:defRPr b="1" sz="1800">
                <a:latin typeface="Arial"/>
                <a:ea typeface="Arial"/>
                <a:cs typeface="Arial"/>
                <a:sym typeface="Arial"/>
              </a:defRPr>
            </a:pPr>
            <a:r>
              <a:t>(in females) </a:t>
            </a:r>
          </a:p>
        </p:txBody>
      </p:sp>
      <p:sp>
        <p:nvSpPr>
          <p:cNvPr id="842" name="Shape 842"/>
          <p:cNvSpPr/>
          <p:nvPr/>
        </p:nvSpPr>
        <p:spPr>
          <a:xfrm>
            <a:off x="3400014" y="8712764"/>
            <a:ext cx="193079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Larynx and other</a:t>
            </a:r>
          </a:p>
          <a:p>
            <a:pPr defTabSz="1300480">
              <a:defRPr b="1" sz="1800">
                <a:latin typeface="Arial"/>
                <a:ea typeface="Arial"/>
                <a:cs typeface="Arial"/>
                <a:sym typeface="Arial"/>
              </a:defRPr>
            </a:pPr>
            <a:r>
              <a:t>target tissues </a:t>
            </a:r>
          </a:p>
        </p:txBody>
      </p:sp>
      <p:sp>
        <p:nvSpPr>
          <p:cNvPr id="843" name="Shape 843"/>
          <p:cNvSpPr/>
          <p:nvPr/>
        </p:nvSpPr>
        <p:spPr>
          <a:xfrm>
            <a:off x="5764526" y="8712764"/>
            <a:ext cx="2019871"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Breasts and other</a:t>
            </a:r>
          </a:p>
          <a:p>
            <a:pPr defTabSz="1300480">
              <a:defRPr b="1" sz="1800">
                <a:latin typeface="Arial"/>
                <a:ea typeface="Arial"/>
                <a:cs typeface="Arial"/>
                <a:sym typeface="Arial"/>
              </a:defRPr>
            </a:pPr>
            <a:r>
              <a:t>target tissues </a:t>
            </a:r>
          </a:p>
        </p:txBody>
      </p:sp>
      <p:sp>
        <p:nvSpPr>
          <p:cNvPr id="844" name="Shape 844"/>
          <p:cNvSpPr/>
          <p:nvPr/>
        </p:nvSpPr>
        <p:spPr>
          <a:xfrm>
            <a:off x="5987626" y="5459305"/>
            <a:ext cx="280646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LH</a:t>
            </a:r>
            <a:r>
              <a:rPr b="1">
                <a:latin typeface="Arial"/>
                <a:ea typeface="Arial"/>
                <a:cs typeface="Arial"/>
                <a:sym typeface="Arial"/>
              </a:rPr>
              <a:t> (luteinizing hormone) </a:t>
            </a:r>
          </a:p>
        </p:txBody>
      </p:sp>
      <p:sp>
        <p:nvSpPr>
          <p:cNvPr id="845" name="Shape 845"/>
          <p:cNvSpPr/>
          <p:nvPr/>
        </p:nvSpPr>
        <p:spPr>
          <a:xfrm>
            <a:off x="6342097" y="5827324"/>
            <a:ext cx="3860838"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FSH</a:t>
            </a:r>
            <a:r>
              <a:rPr b="1">
                <a:latin typeface="Arial"/>
                <a:ea typeface="Arial"/>
                <a:cs typeface="Arial"/>
                <a:sym typeface="Arial"/>
              </a:rPr>
              <a:t> (follicle-stimulating hormone) </a:t>
            </a:r>
          </a:p>
        </p:txBody>
      </p:sp>
      <p:sp>
        <p:nvSpPr>
          <p:cNvPr id="846" name="Shape 846"/>
          <p:cNvSpPr/>
          <p:nvPr/>
        </p:nvSpPr>
        <p:spPr>
          <a:xfrm>
            <a:off x="4479430" y="5457047"/>
            <a:ext cx="35560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LH</a:t>
            </a:r>
          </a:p>
        </p:txBody>
      </p:sp>
      <p:sp>
        <p:nvSpPr>
          <p:cNvPr id="847" name="Shape 847"/>
          <p:cNvSpPr/>
          <p:nvPr/>
        </p:nvSpPr>
        <p:spPr>
          <a:xfrm>
            <a:off x="3987234" y="5825066"/>
            <a:ext cx="520689"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FSH</a:t>
            </a:r>
          </a:p>
        </p:txBody>
      </p:sp>
      <p:sp>
        <p:nvSpPr>
          <p:cNvPr id="848" name="Shape 848"/>
          <p:cNvSpPr/>
          <p:nvPr/>
        </p:nvSpPr>
        <p:spPr>
          <a:xfrm>
            <a:off x="5271911" y="5784425"/>
            <a:ext cx="24130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or</a:t>
            </a:r>
          </a:p>
        </p:txBody>
      </p:sp>
      <p:sp>
        <p:nvSpPr>
          <p:cNvPr id="849" name="Shape 849"/>
          <p:cNvSpPr/>
          <p:nvPr/>
        </p:nvSpPr>
        <p:spPr>
          <a:xfrm>
            <a:off x="2458718" y="8139287"/>
            <a:ext cx="1666256"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Testosterone</a:t>
            </a:r>
          </a:p>
        </p:txBody>
      </p:sp>
      <p:sp>
        <p:nvSpPr>
          <p:cNvPr id="850" name="Shape 850"/>
          <p:cNvSpPr/>
          <p:nvPr/>
        </p:nvSpPr>
        <p:spPr>
          <a:xfrm>
            <a:off x="6813973" y="8139287"/>
            <a:ext cx="113393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800">
                <a:latin typeface="Arial Black"/>
                <a:ea typeface="Arial Black"/>
                <a:cs typeface="Arial Black"/>
                <a:sym typeface="Arial Black"/>
              </a:defRPr>
            </a:lvl1pPr>
          </a:lstStyle>
          <a:p>
            <a:pPr/>
            <a:r>
              <a:t>Estradiol</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4" name="Shape 854"/>
          <p:cNvSpPr/>
          <p:nvPr>
            <p:ph type="title" idx="4294967295"/>
          </p:nvPr>
        </p:nvSpPr>
        <p:spPr>
          <a:xfrm>
            <a:off x="90309" y="273190"/>
            <a:ext cx="12128786" cy="1388536"/>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Regulation of the Hypothalamic and Pituitary Hormones</a:t>
            </a:r>
          </a:p>
        </p:txBody>
      </p:sp>
      <p:sp>
        <p:nvSpPr>
          <p:cNvPr id="855" name="Shape 855"/>
          <p:cNvSpPr/>
          <p:nvPr>
            <p:ph type="body" idx="4294967295"/>
          </p:nvPr>
        </p:nvSpPr>
        <p:spPr>
          <a:xfrm>
            <a:off x="205456" y="2178755"/>
            <a:ext cx="12480999" cy="7358099"/>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There is some evidence that nutritional state is involved in triggering GnRH increases at the appropriate age</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Puberty onset in the United States has dropped from age 17 during the eighteenth and nineteenth centuries, when the general nutritional state of the population was poorer, to age 12 today</a:t>
            </a:r>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Among girls living today, individuals with large fat stores tend to enter puberty earlier than do girls who are thin</a:t>
            </a:r>
          </a:p>
          <a:p>
            <a:pPr lvl="1" marL="824483" indent="-379983" defTabSz="1300480">
              <a:spcBef>
                <a:spcPts val="800"/>
              </a:spcBef>
              <a:buClr>
                <a:srgbClr val="9D002D"/>
              </a:buClr>
              <a:buSzPct val="100000"/>
              <a:buChar char="–"/>
              <a:defRPr sz="3400">
                <a:latin typeface="Arial"/>
                <a:ea typeface="Arial"/>
                <a:cs typeface="Arial"/>
                <a:sym typeface="Arial"/>
              </a:defRPr>
            </a:pPr>
            <a:r>
              <a:t>High fat stores are related to leptin, a hormone produced by fat cells, which in turn may trigger the GnRH and begin puberty</a:t>
            </a:r>
          </a:p>
        </p:txBody>
      </p:sp>
      <p:sp>
        <p:nvSpPr>
          <p:cNvPr id="856" name="Shape 856"/>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8" name="Shape 858"/>
          <p:cNvSpPr/>
          <p:nvPr>
            <p:ph type="title" idx="4294967295"/>
          </p:nvPr>
        </p:nvSpPr>
        <p:spPr>
          <a:xfrm>
            <a:off x="97083" y="277706"/>
            <a:ext cx="12480999" cy="1169530"/>
          </a:xfrm>
          <a:prstGeom prst="rect">
            <a:avLst/>
          </a:prstGeom>
        </p:spPr>
        <p:txBody>
          <a:bodyPr lIns="0" tIns="0" rIns="0" bIns="0" anchor="t"/>
          <a:lstStyle>
            <a:lvl1pPr algn="l" defTabSz="1287474">
              <a:lnSpc>
                <a:spcPct val="90000"/>
              </a:lnSpc>
              <a:defRPr b="1" sz="4300">
                <a:solidFill>
                  <a:srgbClr val="9D002D"/>
                </a:solidFill>
                <a:latin typeface="Times New Roman"/>
                <a:ea typeface="Times New Roman"/>
                <a:cs typeface="Times New Roman"/>
                <a:sym typeface="Times New Roman"/>
              </a:defRPr>
            </a:lvl1pPr>
          </a:lstStyle>
          <a:p>
            <a:pPr/>
            <a:r>
              <a:t>Hormones Control the Mammalian Menstrual Cycle</a:t>
            </a:r>
          </a:p>
        </p:txBody>
      </p:sp>
      <p:sp>
        <p:nvSpPr>
          <p:cNvPr id="859" name="Shape 859"/>
          <p:cNvSpPr/>
          <p:nvPr>
            <p:ph type="body" idx="4294967295"/>
          </p:nvPr>
        </p:nvSpPr>
        <p:spPr>
          <a:xfrm>
            <a:off x="205456" y="2162950"/>
            <a:ext cx="12582599" cy="7283593"/>
          </a:xfrm>
          <a:prstGeom prst="rect">
            <a:avLst/>
          </a:prstGeom>
        </p:spPr>
        <p:txBody>
          <a:bodyPr lIns="0" tIns="0" rIns="0" bIns="0" anchor="t"/>
          <a:lstStyle/>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a:t>
            </a:r>
            <a:r>
              <a:rPr b="1"/>
              <a:t>menstrual cycle </a:t>
            </a:r>
            <a:r>
              <a:t>is a monthly reproductive cycle that occurs in the ovary and uterus. It averages 28 days in humans</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In conjunction with changes in the ovary, the uterine lining undergoes a dramatic thickening and regression, and a part of the lining ultimately sloughs off </a:t>
            </a:r>
          </a:p>
          <a:p>
            <a:pPr marL="379184" indent="-379184" defTabSz="1300480">
              <a:spcBef>
                <a:spcPts val="900"/>
              </a:spcBef>
              <a:buClr>
                <a:srgbClr val="9D002D"/>
              </a:buClr>
              <a:buSzPct val="100000"/>
              <a:buFont typeface="Wingdings"/>
              <a:buChar char="▪"/>
              <a:defRPr sz="3800">
                <a:latin typeface="Arial"/>
                <a:ea typeface="Arial"/>
                <a:cs typeface="Arial"/>
                <a:sym typeface="Arial"/>
              </a:defRPr>
            </a:pPr>
            <a:r>
              <a:t>The onset of the combined ovarian and uterine cycles is the start of </a:t>
            </a:r>
            <a:r>
              <a:rPr b="1"/>
              <a:t>menstruation</a:t>
            </a:r>
            <a:r>
              <a:t>—the expulsion of the uterine lining through the vagina. This event is designated as day 0 in the cycle</a:t>
            </a:r>
          </a:p>
        </p:txBody>
      </p:sp>
      <p:sp>
        <p:nvSpPr>
          <p:cNvPr id="860" name="Shape 860"/>
          <p:cNvSpPr/>
          <p:nvPr/>
        </p:nvSpPr>
        <p:spPr>
          <a:xfrm>
            <a:off x="216745" y="1806221"/>
            <a:ext cx="12553246" cy="6775"/>
          </a:xfrm>
          <a:prstGeom prst="line">
            <a:avLst/>
          </a:prstGeom>
          <a:ln w="101600">
            <a:solidFill>
              <a:srgbClr val="EFC335"/>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